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rbel" panose="020B05030202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6EECA1-1296-49DA-B381-80F982E50D17}">
  <a:tblStyle styleId="{346EECA1-1296-49DA-B381-80F982E50D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None/>
              <a:defRPr sz="60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18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None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20"/>
              <a:buFont typeface="Corbel"/>
              <a:buNone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2"/>
          <p:cNvCxnSpPr/>
          <p:nvPr/>
        </p:nvCxnSpPr>
        <p:spPr>
          <a:xfrm>
            <a:off x="1483995" y="3733800"/>
            <a:ext cx="61722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sz="4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2540278" y="374374"/>
            <a:ext cx="4038600" cy="740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0988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9971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972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4710112" y="2595563"/>
            <a:ext cx="54102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sz="4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938212" y="681038"/>
            <a:ext cx="5410200" cy="557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0988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9971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972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sz="4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0988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9971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972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sz="6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None/>
              <a:defRPr sz="135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105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105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105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105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105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20"/>
              <a:buFont typeface="Corbel"/>
              <a:buNone/>
              <a:defRPr sz="105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cxnSp>
        <p:nvCxnSpPr>
          <p:cNvPr id="40" name="Google Shape;40;p5"/>
          <p:cNvCxnSpPr/>
          <p:nvPr/>
        </p:nvCxnSpPr>
        <p:spPr>
          <a:xfrm>
            <a:off x="1485900" y="4020408"/>
            <a:ext cx="61722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sz="4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57250" y="2057399"/>
            <a:ext cx="35661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24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Corbel"/>
              <a:buChar char="•"/>
              <a:defRPr sz="165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9718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rbel"/>
              <a:buChar char="•"/>
              <a:defRPr sz="135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700709" y="2057400"/>
            <a:ext cx="35661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24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Corbel"/>
              <a:buChar char="•"/>
              <a:defRPr sz="165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9718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rbel"/>
              <a:buChar char="•"/>
              <a:defRPr sz="135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sz="4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1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None/>
              <a:defRPr sz="1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35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2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857250" y="2721483"/>
            <a:ext cx="356616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24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Corbel"/>
              <a:buChar char="•"/>
              <a:defRPr sz="165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9718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rbel"/>
              <a:buChar char="•"/>
              <a:defRPr sz="135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4701880" y="1999032"/>
            <a:ext cx="356616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1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None/>
              <a:defRPr sz="1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35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2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4"/>
          </p:nvPr>
        </p:nvSpPr>
        <p:spPr>
          <a:xfrm>
            <a:off x="4701880" y="2719322"/>
            <a:ext cx="356616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24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Corbel"/>
              <a:buChar char="•"/>
              <a:defRPr sz="165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9718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rbel"/>
              <a:buChar char="•"/>
              <a:defRPr sz="135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96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sz="4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sz="3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4129314" y="1097280"/>
            <a:ext cx="4149638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Char char="•"/>
              <a:defRPr sz="2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528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rbel"/>
              <a:buChar char="•"/>
              <a:defRPr sz="21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200"/>
              <a:buFont typeface="Corbel"/>
              <a:buChar char="•"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857250" y="2834640"/>
            <a:ext cx="283464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1275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75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675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675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675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675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675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20"/>
              <a:buFont typeface="Corbel"/>
              <a:buNone/>
              <a:defRPr sz="675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sz="3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4019107" y="1069847"/>
            <a:ext cx="4257703" cy="464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sz="21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sz="21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Corbel"/>
              <a:buNone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857250" y="2834640"/>
            <a:ext cx="283464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1275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75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675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675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675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675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None/>
              <a:defRPr sz="675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20"/>
              <a:buFont typeface="Corbel"/>
              <a:buNone/>
              <a:defRPr sz="675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sz="4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0988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9971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972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ctrTitle"/>
          </p:nvPr>
        </p:nvSpPr>
        <p:spPr>
          <a:xfrm>
            <a:off x="1143000" y="914400"/>
            <a:ext cx="7162800" cy="268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orbe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KEYBOARDING SKILLS</a:t>
            </a:r>
            <a:br>
              <a:rPr lang="en-US" sz="4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en-US" sz="4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4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NUMBER AND SYMBOL KEYS</a:t>
            </a:r>
            <a:br>
              <a:rPr lang="en-US" sz="4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4000" b="1" i="0" u="none" strike="noStrike" cap="non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1295400" y="4362450"/>
            <a:ext cx="6553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rbel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Execute the touch method in operating number and symbol keys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46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Char char="•"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 up straight</a:t>
            </a:r>
            <a:endParaRPr/>
          </a:p>
          <a:p>
            <a:pPr marL="171450" marR="0" lvl="0" indent="-146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Char char="•"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Feet flat on the floor</a:t>
            </a:r>
            <a:endParaRPr/>
          </a:p>
          <a:p>
            <a:pPr marL="171450" marR="0" lvl="0" indent="-146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Char char="•"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Body centered in front of the computer</a:t>
            </a:r>
            <a:endParaRPr/>
          </a:p>
          <a:p>
            <a:pPr marL="171450" marR="0" lvl="0" indent="-146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Char char="•"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Elbows naturally by side</a:t>
            </a:r>
            <a:endParaRPr/>
          </a:p>
          <a:p>
            <a:pPr marL="171450" marR="0" lvl="0" indent="-146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Char char="•"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Fingers curved</a:t>
            </a:r>
            <a:endParaRPr/>
          </a:p>
          <a:p>
            <a:pPr marL="171450" marR="0" lvl="0" indent="-146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Char char="•"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Wrists low, but not touching the keyboard</a:t>
            </a:r>
            <a:endParaRPr/>
          </a:p>
          <a:p>
            <a:pPr marL="171450" marR="0" lvl="0" indent="-146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Char char="•"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Quick, snappy strokes</a:t>
            </a:r>
            <a:endParaRPr/>
          </a:p>
          <a:p>
            <a:pPr marL="171450" marR="0" lvl="0" indent="-38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</a:pP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Keyboarding Middle Grades</a:t>
            </a: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orbe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Posture and Technique Review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Keyboarding Middle Grades</a:t>
            </a: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1524000" y="533400"/>
            <a:ext cx="6324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371600" y="762000"/>
            <a:ext cx="66294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Keyboard Fingering Layout</a:t>
            </a:r>
            <a:endParaRPr/>
          </a:p>
          <a:p>
            <a:pPr marL="0" marR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Number and Symbol Keys</a:t>
            </a:r>
            <a:endParaRPr/>
          </a:p>
        </p:txBody>
      </p:sp>
      <p:grpSp>
        <p:nvGrpSpPr>
          <p:cNvPr id="113" name="Google Shape;113;p15"/>
          <p:cNvGrpSpPr/>
          <p:nvPr/>
        </p:nvGrpSpPr>
        <p:grpSpPr>
          <a:xfrm>
            <a:off x="1524000" y="2228850"/>
            <a:ext cx="6934200" cy="4019857"/>
            <a:chOff x="768" y="1728"/>
            <a:chExt cx="4368" cy="2343"/>
          </a:xfrm>
        </p:grpSpPr>
        <p:pic>
          <p:nvPicPr>
            <p:cNvPr id="114" name="Google Shape;114;p15" descr="j0211482"/>
            <p:cNvPicPr preferRelativeResize="0"/>
            <p:nvPr/>
          </p:nvPicPr>
          <p:blipFill rotWithShape="1">
            <a:blip r:embed="rId3">
              <a:alphaModFix/>
            </a:blip>
            <a:srcRect t="6944" r="75510" b="70833"/>
            <a:stretch/>
          </p:blipFill>
          <p:spPr>
            <a:xfrm rot="-1449858">
              <a:off x="1752" y="3408"/>
              <a:ext cx="360" cy="5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15"/>
            <p:cNvSpPr/>
            <p:nvPr/>
          </p:nvSpPr>
          <p:spPr>
            <a:xfrm>
              <a:off x="768" y="1920"/>
              <a:ext cx="4368" cy="148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816" y="1968"/>
              <a:ext cx="24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1680" y="1968"/>
              <a:ext cx="240" cy="24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#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200" dirty="0"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1968" y="1968"/>
              <a:ext cx="240" cy="2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$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200" dirty="0"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2256" y="1968"/>
              <a:ext cx="240" cy="2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200" dirty="0"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2544" y="1968"/>
              <a:ext cx="240" cy="2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^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200" dirty="0"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816" y="2256"/>
              <a:ext cx="384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Tab</a:t>
              </a: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1248" y="2256"/>
              <a:ext cx="24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1536" y="2256"/>
              <a:ext cx="240" cy="240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1824" y="2256"/>
              <a:ext cx="240" cy="24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2112" y="2256"/>
              <a:ext cx="240" cy="2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2400" y="2256"/>
              <a:ext cx="240" cy="2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2688" y="2256"/>
              <a:ext cx="240" cy="2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2976" y="2256"/>
              <a:ext cx="240" cy="2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3264" y="2256"/>
              <a:ext cx="240" cy="24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3984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3696" y="2544"/>
              <a:ext cx="240" cy="240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3408" y="2544"/>
              <a:ext cx="240" cy="24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4704" y="2256"/>
              <a:ext cx="384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\</a:t>
              </a: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4416" y="2256"/>
              <a:ext cx="24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}</a:t>
              </a: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4128" y="2256"/>
              <a:ext cx="24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{</a:t>
              </a: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3840" y="2256"/>
              <a:ext cx="24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3552" y="2256"/>
              <a:ext cx="240" cy="240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 dirty="0"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4560" y="1968"/>
              <a:ext cx="528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9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Backspace</a:t>
              </a:r>
              <a:endParaRPr sz="900" dirty="0"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4272" y="1968"/>
              <a:ext cx="24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1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 sz="1200" dirty="0"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3984" y="1968"/>
              <a:ext cx="24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_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3696" y="1968"/>
              <a:ext cx="24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1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1200" dirty="0"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1392" y="1968"/>
              <a:ext cx="240" cy="240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1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@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200" dirty="0"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1104" y="1968"/>
              <a:ext cx="24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!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dirty="0"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3408" y="1968"/>
              <a:ext cx="240" cy="240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1200" dirty="0"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3120" y="1968"/>
              <a:ext cx="240" cy="24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*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1200" dirty="0"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2832" y="1968"/>
              <a:ext cx="240" cy="2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&amp;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1200" dirty="0"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816" y="2544"/>
              <a:ext cx="528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Caps Lock</a:t>
              </a: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816" y="2832"/>
              <a:ext cx="672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Shift</a:t>
              </a: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1968" y="2544"/>
              <a:ext cx="240" cy="24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816" y="3120"/>
              <a:ext cx="432" cy="24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Ctrl</a:t>
              </a: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120" y="2544"/>
              <a:ext cx="240" cy="2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</a:t>
              </a: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2256" y="2544"/>
              <a:ext cx="240" cy="2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2544" y="2544"/>
              <a:ext cx="240" cy="2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2832" y="2544"/>
              <a:ext cx="240" cy="2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536" y="2832"/>
              <a:ext cx="24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</a:t>
              </a: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4560" y="2544"/>
              <a:ext cx="528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Enter</a:t>
              </a: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4272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1680" y="2544"/>
              <a:ext cx="240" cy="240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1392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3840" y="2832"/>
              <a:ext cx="240" cy="240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3552" y="2832"/>
              <a:ext cx="240" cy="24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&lt;</a:t>
              </a: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3264" y="2832"/>
              <a:ext cx="240" cy="2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2976" y="2832"/>
              <a:ext cx="240" cy="2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2688" y="2832"/>
              <a:ext cx="240" cy="2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2400" y="2832"/>
              <a:ext cx="240" cy="2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2112" y="2832"/>
              <a:ext cx="240" cy="24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1824" y="2832"/>
              <a:ext cx="240" cy="240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4128" y="2832"/>
              <a:ext cx="24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4416" y="2832"/>
              <a:ext cx="672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Shift</a:t>
              </a: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4656" y="3120"/>
              <a:ext cx="432" cy="24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Ctrl</a:t>
              </a: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984" y="3120"/>
              <a:ext cx="384" cy="24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Alt</a:t>
              </a: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064" y="3120"/>
              <a:ext cx="1872" cy="24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Spacebar</a:t>
              </a: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536" y="3120"/>
              <a:ext cx="480" cy="24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Alt</a:t>
              </a:r>
              <a:endParaRPr/>
            </a:p>
          </p:txBody>
        </p:sp>
        <p:cxnSp>
          <p:nvCxnSpPr>
            <p:cNvPr id="174" name="Google Shape;174;p15"/>
            <p:cNvCxnSpPr/>
            <p:nvPr/>
          </p:nvCxnSpPr>
          <p:spPr>
            <a:xfrm>
              <a:off x="1248" y="1776"/>
              <a:ext cx="960" cy="192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5" name="Google Shape;175;p15"/>
            <p:cNvCxnSpPr/>
            <p:nvPr/>
          </p:nvCxnSpPr>
          <p:spPr>
            <a:xfrm>
              <a:off x="1536" y="1776"/>
              <a:ext cx="1008" cy="2016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" name="Google Shape;176;p15"/>
            <p:cNvCxnSpPr/>
            <p:nvPr/>
          </p:nvCxnSpPr>
          <p:spPr>
            <a:xfrm>
              <a:off x="1824" y="1728"/>
              <a:ext cx="960" cy="2016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7" name="Google Shape;177;p15"/>
            <p:cNvCxnSpPr/>
            <p:nvPr/>
          </p:nvCxnSpPr>
          <p:spPr>
            <a:xfrm>
              <a:off x="2400" y="1776"/>
              <a:ext cx="960" cy="192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8" name="Google Shape;178;p15"/>
            <p:cNvSpPr txBox="1"/>
            <p:nvPr/>
          </p:nvSpPr>
          <p:spPr>
            <a:xfrm>
              <a:off x="4512" y="3456"/>
              <a:ext cx="384" cy="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9" name="Google Shape;179;p15"/>
            <p:cNvCxnSpPr/>
            <p:nvPr/>
          </p:nvCxnSpPr>
          <p:spPr>
            <a:xfrm>
              <a:off x="2928" y="1728"/>
              <a:ext cx="1008" cy="1968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0" name="Google Shape;180;p15"/>
            <p:cNvCxnSpPr/>
            <p:nvPr/>
          </p:nvCxnSpPr>
          <p:spPr>
            <a:xfrm>
              <a:off x="3264" y="1776"/>
              <a:ext cx="960" cy="192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1" name="Google Shape;181;p15"/>
            <p:cNvCxnSpPr/>
            <p:nvPr/>
          </p:nvCxnSpPr>
          <p:spPr>
            <a:xfrm>
              <a:off x="3552" y="1776"/>
              <a:ext cx="960" cy="1872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2" name="Google Shape;182;p15"/>
            <p:cNvSpPr txBox="1"/>
            <p:nvPr/>
          </p:nvSpPr>
          <p:spPr>
            <a:xfrm>
              <a:off x="1584" y="3456"/>
              <a:ext cx="288" cy="2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" name="Google Shape;183;p15"/>
            <p:cNvSpPr txBox="1"/>
            <p:nvPr/>
          </p:nvSpPr>
          <p:spPr>
            <a:xfrm rot="-1679816">
              <a:off x="1864" y="3697"/>
              <a:ext cx="290" cy="3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/>
            </a:p>
          </p:txBody>
        </p:sp>
        <p:pic>
          <p:nvPicPr>
            <p:cNvPr id="184" name="Google Shape;184;p15" descr="j0211482"/>
            <p:cNvPicPr preferRelativeResize="0"/>
            <p:nvPr/>
          </p:nvPicPr>
          <p:blipFill rotWithShape="1">
            <a:blip r:embed="rId4">
              <a:alphaModFix/>
            </a:blip>
            <a:srcRect l="24490" r="55917" b="81944"/>
            <a:stretch/>
          </p:blipFill>
          <p:spPr>
            <a:xfrm rot="-1517011">
              <a:off x="1968" y="3120"/>
              <a:ext cx="325" cy="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15"/>
            <p:cNvSpPr txBox="1"/>
            <p:nvPr/>
          </p:nvSpPr>
          <p:spPr>
            <a:xfrm rot="-603934">
              <a:off x="2154" y="3622"/>
              <a:ext cx="336" cy="379"/>
            </a:xfrm>
            <a:prstGeom prst="rect">
              <a:avLst/>
            </a:prstGeom>
            <a:solidFill>
              <a:srgbClr val="669900"/>
            </a:solidFill>
            <a:ln w="9525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  <p:pic>
          <p:nvPicPr>
            <p:cNvPr id="186" name="Google Shape;186;p15" descr="j0211482"/>
            <p:cNvPicPr preferRelativeResize="0"/>
            <p:nvPr/>
          </p:nvPicPr>
          <p:blipFill rotWithShape="1">
            <a:blip r:embed="rId5">
              <a:alphaModFix/>
            </a:blip>
            <a:srcRect l="44082" r="36327" b="79167"/>
            <a:stretch/>
          </p:blipFill>
          <p:spPr>
            <a:xfrm rot="-1946079">
              <a:off x="2330" y="3120"/>
              <a:ext cx="358" cy="6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15"/>
            <p:cNvSpPr txBox="1"/>
            <p:nvPr/>
          </p:nvSpPr>
          <p:spPr>
            <a:xfrm rot="-497848">
              <a:off x="2493" y="3622"/>
              <a:ext cx="336" cy="379"/>
            </a:xfrm>
            <a:prstGeom prst="rect">
              <a:avLst/>
            </a:prstGeom>
            <a:solidFill>
              <a:srgbClr val="FF3300"/>
            </a:solidFill>
            <a:ln w="9525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pic>
          <p:nvPicPr>
            <p:cNvPr id="188" name="Google Shape;188;p15" descr="j0211482"/>
            <p:cNvPicPr preferRelativeResize="0"/>
            <p:nvPr/>
          </p:nvPicPr>
          <p:blipFill rotWithShape="1">
            <a:blip r:embed="rId6">
              <a:alphaModFix/>
            </a:blip>
            <a:srcRect l="63672" t="4167" r="16734" b="74999"/>
            <a:stretch/>
          </p:blipFill>
          <p:spPr>
            <a:xfrm rot="-1838524">
              <a:off x="2736" y="3072"/>
              <a:ext cx="371" cy="6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15"/>
            <p:cNvSpPr txBox="1"/>
            <p:nvPr/>
          </p:nvSpPr>
          <p:spPr>
            <a:xfrm rot="-541751">
              <a:off x="2829" y="3622"/>
              <a:ext cx="336" cy="37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</p:txBody>
        </p:sp>
        <p:pic>
          <p:nvPicPr>
            <p:cNvPr id="190" name="Google Shape;190;p15" descr="j0211482"/>
            <p:cNvPicPr preferRelativeResize="0"/>
            <p:nvPr/>
          </p:nvPicPr>
          <p:blipFill rotWithShape="1">
            <a:blip r:embed="rId5">
              <a:alphaModFix/>
            </a:blip>
            <a:srcRect l="63672" t="4167" r="16734" b="74999"/>
            <a:stretch/>
          </p:blipFill>
          <p:spPr>
            <a:xfrm rot="241930" flipH="1">
              <a:off x="3360" y="3120"/>
              <a:ext cx="294" cy="5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15" descr="j0211482"/>
            <p:cNvPicPr preferRelativeResize="0"/>
            <p:nvPr/>
          </p:nvPicPr>
          <p:blipFill rotWithShape="1">
            <a:blip r:embed="rId5">
              <a:alphaModFix/>
            </a:blip>
            <a:srcRect l="44082" r="36327" b="79167"/>
            <a:stretch/>
          </p:blipFill>
          <p:spPr>
            <a:xfrm rot="262565" flipH="1">
              <a:off x="3696" y="3120"/>
              <a:ext cx="332" cy="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15"/>
            <p:cNvSpPr txBox="1"/>
            <p:nvPr/>
          </p:nvSpPr>
          <p:spPr>
            <a:xfrm rot="-323292">
              <a:off x="3502" y="3648"/>
              <a:ext cx="336" cy="37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</a:t>
              </a:r>
              <a:endParaRPr/>
            </a:p>
          </p:txBody>
        </p:sp>
        <p:pic>
          <p:nvPicPr>
            <p:cNvPr id="193" name="Google Shape;193;p15" descr="j0211482"/>
            <p:cNvPicPr preferRelativeResize="0"/>
            <p:nvPr/>
          </p:nvPicPr>
          <p:blipFill rotWithShape="1">
            <a:blip r:embed="rId7">
              <a:alphaModFix/>
            </a:blip>
            <a:srcRect l="24490" r="55917" b="81944"/>
            <a:stretch/>
          </p:blipFill>
          <p:spPr>
            <a:xfrm rot="-916155">
              <a:off x="3984" y="3072"/>
              <a:ext cx="336" cy="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15"/>
            <p:cNvSpPr txBox="1"/>
            <p:nvPr/>
          </p:nvSpPr>
          <p:spPr>
            <a:xfrm rot="-121118">
              <a:off x="3840" y="3670"/>
              <a:ext cx="336" cy="379"/>
            </a:xfrm>
            <a:prstGeom prst="rect">
              <a:avLst/>
            </a:prstGeom>
            <a:solidFill>
              <a:srgbClr val="FF3300"/>
            </a:solidFill>
            <a:ln w="9525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endParaRPr/>
            </a:p>
          </p:txBody>
        </p:sp>
        <p:sp>
          <p:nvSpPr>
            <p:cNvPr id="195" name="Google Shape;195;p15"/>
            <p:cNvSpPr txBox="1"/>
            <p:nvPr/>
          </p:nvSpPr>
          <p:spPr>
            <a:xfrm rot="-329352">
              <a:off x="4174" y="3670"/>
              <a:ext cx="336" cy="379"/>
            </a:xfrm>
            <a:prstGeom prst="rect">
              <a:avLst/>
            </a:prstGeom>
            <a:solidFill>
              <a:srgbClr val="669900"/>
            </a:solidFill>
            <a:ln w="9525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/>
            </a:p>
          </p:txBody>
        </p:sp>
        <p:pic>
          <p:nvPicPr>
            <p:cNvPr id="196" name="Google Shape;196;p15" descr="j0211482"/>
            <p:cNvPicPr preferRelativeResize="0"/>
            <p:nvPr/>
          </p:nvPicPr>
          <p:blipFill rotWithShape="1">
            <a:blip r:embed="rId3">
              <a:alphaModFix/>
            </a:blip>
            <a:srcRect t="6944" r="75510" b="70833"/>
            <a:stretch/>
          </p:blipFill>
          <p:spPr>
            <a:xfrm rot="272230" flipH="1">
              <a:off x="4488" y="3216"/>
              <a:ext cx="360" cy="5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15"/>
            <p:cNvSpPr txBox="1"/>
            <p:nvPr/>
          </p:nvSpPr>
          <p:spPr>
            <a:xfrm rot="424566">
              <a:off x="4464" y="3670"/>
              <a:ext cx="290" cy="379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orbe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Common Symbols Used in Keyboarding</a:t>
            </a:r>
            <a:endParaRPr/>
          </a:p>
        </p:txBody>
      </p:sp>
      <p:graphicFrame>
        <p:nvGraphicFramePr>
          <p:cNvPr id="203" name="Google Shape;203;p16"/>
          <p:cNvGraphicFramePr/>
          <p:nvPr>
            <p:extLst>
              <p:ext uri="{D42A27DB-BD31-4B8C-83A1-F6EECF244321}">
                <p14:modId xmlns:p14="http://schemas.microsoft.com/office/powerpoint/2010/main" val="2371625617"/>
              </p:ext>
            </p:extLst>
          </p:nvPr>
        </p:nvGraphicFramePr>
        <p:xfrm>
          <a:off x="860202" y="2030228"/>
          <a:ext cx="7398200" cy="4088940"/>
        </p:xfrm>
        <a:graphic>
          <a:graphicData uri="http://schemas.openxmlformats.org/drawingml/2006/table">
            <a:tbl>
              <a:tblPr>
                <a:noFill/>
                <a:tableStyleId>{346EECA1-1296-49DA-B381-80F982E50D17}</a:tableStyleId>
              </a:tblPr>
              <a:tblGrid>
                <a:gridCol w="212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FFFE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Symbol</a:t>
                      </a:r>
                      <a:endParaRPr sz="1100" u="none" strike="noStrike" cap="none"/>
                    </a:p>
                  </a:txBody>
                  <a:tcPr marL="76975" marR="76975" marT="38500" marB="38500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FFFE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 sz="1100" u="none" strike="noStrike" cap="none"/>
                    </a:p>
                  </a:txBody>
                  <a:tcPr marL="76975" marR="76975" marT="38500" marB="38500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FFFE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Spacing Around</a:t>
                      </a:r>
                      <a:endParaRPr sz="1100" u="none" strike="noStrike" cap="none"/>
                    </a:p>
                  </a:txBody>
                  <a:tcPr marL="76975" marR="76975" marT="38500" marB="38500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Period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Space twice after at the end of a sentence</a:t>
                      </a:r>
                      <a:endParaRPr sz="11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Space once when used in abbreviations and initials</a:t>
                      </a:r>
                      <a:endParaRPr sz="1100" u="none" strike="noStrike" cap="none" dirty="0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Space once after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Semi-colon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Space once after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Colon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Space twice after, except when keying time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Question mark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Space twice after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Asterisk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space between word and symbol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!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Exclamation point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Space twice after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@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 sign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One space before and after, except when used in an e-mail address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 or Pound sign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spaces between number and symbol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Dollar sign</a:t>
                      </a:r>
                      <a:endParaRPr sz="1100" u="none" strike="noStrike" cap="none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space after</a:t>
                      </a:r>
                      <a:endParaRPr sz="1100" u="none" strike="noStrike" cap="none" dirty="0"/>
                    </a:p>
                  </a:txBody>
                  <a:tcPr marL="76975" marR="76975" marT="38500" marB="38500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04" name="Google Shape;204;p16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Keyboarding Middle Grades</a:t>
            </a:r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4</a:t>
            </a:fld>
            <a:endParaRPr sz="1400" b="0" i="0" u="none" strike="noStrike" cap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6" name="Google Shape;206;p1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 txBox="1">
            <a:spLocks noGrp="1"/>
          </p:cNvSpPr>
          <p:nvPr>
            <p:ph type="title"/>
          </p:nvPr>
        </p:nvSpPr>
        <p:spPr>
          <a:xfrm>
            <a:off x="880110" y="390525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orbel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Common Symbols Used in Keyboarding</a:t>
            </a:r>
            <a:endParaRPr dirty="0"/>
          </a:p>
        </p:txBody>
      </p:sp>
      <p:graphicFrame>
        <p:nvGraphicFramePr>
          <p:cNvPr id="212" name="Google Shape;212;p17"/>
          <p:cNvGraphicFramePr/>
          <p:nvPr>
            <p:extLst>
              <p:ext uri="{D42A27DB-BD31-4B8C-83A1-F6EECF244321}">
                <p14:modId xmlns:p14="http://schemas.microsoft.com/office/powerpoint/2010/main" val="3930487382"/>
              </p:ext>
            </p:extLst>
          </p:nvPr>
        </p:nvGraphicFramePr>
        <p:xfrm>
          <a:off x="882625" y="1692475"/>
          <a:ext cx="7404125" cy="4531354"/>
        </p:xfrm>
        <a:graphic>
          <a:graphicData uri="http://schemas.openxmlformats.org/drawingml/2006/table">
            <a:tbl>
              <a:tblPr>
                <a:noFill/>
                <a:tableStyleId>{346EECA1-1296-49DA-B381-80F982E50D17}</a:tableStyleId>
              </a:tblPr>
              <a:tblGrid>
                <a:gridCol w="212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4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FFFE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Symbol</a:t>
                      </a:r>
                      <a:endParaRPr sz="1100" u="none" strike="noStrike" cap="none"/>
                    </a:p>
                  </a:txBody>
                  <a:tcPr marL="77050" marR="77050" marT="38525" marB="38525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FFFE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 sz="1100" u="none" strike="noStrike" cap="none"/>
                    </a:p>
                  </a:txBody>
                  <a:tcPr marL="77050" marR="77050" marT="38525" marB="38525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FFFE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Spacing Around</a:t>
                      </a:r>
                      <a:endParaRPr sz="1100" u="none" strike="noStrike" cap="none"/>
                    </a:p>
                  </a:txBody>
                  <a:tcPr marL="77050" marR="77050" marT="38525" marB="38525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29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“ ”</a:t>
                      </a:r>
                      <a:endParaRPr sz="1100" u="none" strike="noStrike" cap="none" dirty="0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Quotation marks</a:t>
                      </a:r>
                      <a:endParaRPr sz="1100" u="none" strike="noStrike" cap="none" dirty="0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 not space with words they enclose, space once on outside-not inside</a:t>
                      </a:r>
                      <a:endParaRPr sz="1100" u="none" strike="noStrike" cap="none" dirty="0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Slash or Diagonal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space before or after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Plus sign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One space before and after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Greater than sign</a:t>
                      </a:r>
                      <a:endParaRPr sz="1100" u="none" strike="noStrike" cap="none" dirty="0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space before or after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</a:t>
                      </a:r>
                      <a:endParaRPr sz="1100" u="none" strike="noStrike" cap="none" dirty="0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Less than sign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space before or after</a:t>
                      </a:r>
                      <a:endParaRPr sz="1100" u="none" strike="noStrike" cap="none" dirty="0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4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Hyphen</a:t>
                      </a:r>
                      <a:endParaRPr sz="14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50" marR="77050" marT="38525" marB="38525" anchor="ctr">
                    <a:lnL w="12675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not space</a:t>
                      </a:r>
                      <a:endParaRPr sz="14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50" marR="77050" marT="38525" marB="38525" anchor="ctr">
                    <a:lnL w="12675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91418"/>
                  </a:ext>
                </a:extLst>
              </a:tr>
              <a:tr h="3114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4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Dash</a:t>
                      </a:r>
                      <a:endParaRPr sz="14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50" marR="77050" marT="38525" marB="38525" anchor="ctr">
                    <a:lnL w="12675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not space</a:t>
                      </a:r>
                      <a:endParaRPr sz="14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50" marR="77050" marT="38525" marB="38525" anchor="ctr">
                    <a:lnL w="12675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29169"/>
                  </a:ext>
                </a:extLst>
              </a:tr>
              <a:tr h="3114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Left parenthesis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  <a:sym typeface="Times New Roman"/>
                        </a:rPr>
                        <a:t>Space once before, zero after</a:t>
                      </a:r>
                      <a:endParaRPr sz="1100" u="none" strike="noStrike" cap="none" dirty="0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Right parenthesis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Space zero before, once after</a:t>
                      </a:r>
                      <a:endParaRPr sz="1100" u="none" strike="noStrike" cap="none" dirty="0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Equal sign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One space before and after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4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‘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Apostrophe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space before or after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4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&amp;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Ampersand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One space before and after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4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 sign</a:t>
                      </a:r>
                      <a:endParaRPr sz="1100" u="none" strike="noStrike" cap="none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space before</a:t>
                      </a:r>
                      <a:endParaRPr sz="1100" u="none" strike="noStrike" cap="none" dirty="0"/>
                    </a:p>
                  </a:txBody>
                  <a:tcPr marL="77050" marR="77050" marT="38525" marB="38525" anchor="ctr">
                    <a:lnL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13" name="Google Shape;213;p17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Keyboarding Middle Grades</a:t>
            </a:r>
            <a:endParaRPr/>
          </a:p>
        </p:txBody>
      </p:sp>
      <p:sp>
        <p:nvSpPr>
          <p:cNvPr id="214" name="Google Shape;214;p17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5</a:t>
            </a:fld>
            <a:endParaRPr sz="14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5" name="Google Shape;215;p1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orbe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Numbers &amp; Symbols Vocabulary</a:t>
            </a:r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body" idx="1"/>
          </p:nvPr>
        </p:nvSpPr>
        <p:spPr>
          <a:xfrm>
            <a:off x="857251" y="2057400"/>
            <a:ext cx="7404653" cy="332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 sz="3000" b="1" i="0" u="sng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Character</a:t>
            </a:r>
            <a:r>
              <a:rPr lang="en-US" sz="3000" b="0" i="0" u="none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– any typed letter, number, or symbol</a:t>
            </a:r>
          </a:p>
          <a:p>
            <a:pPr marL="25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endParaRPr sz="3000" b="0" i="0" u="none" strike="noStrike" cap="none" dirty="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54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 sz="3000" b="1" i="0" u="sng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Emoticons</a:t>
            </a:r>
            <a:r>
              <a:rPr lang="en-US" sz="3000" b="0" i="0" u="none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– characters that are combined to form pictures when communicating on the Internet (also known as “smileys”)</a:t>
            </a:r>
            <a:endParaRPr lang="en-US" sz="3000" dirty="0"/>
          </a:p>
          <a:p>
            <a:pPr marL="254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endParaRPr dirty="0"/>
          </a:p>
        </p:txBody>
      </p:sp>
      <p:sp>
        <p:nvSpPr>
          <p:cNvPr id="222" name="Google Shape;222;p18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Keyboarding Middle Grades</a:t>
            </a:r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6</a:t>
            </a:fld>
            <a:endParaRPr sz="14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orbe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Numbers &amp; Symbols Vocabulary</a:t>
            </a:r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indent="0">
              <a:spcBef>
                <a:spcPts val="0"/>
              </a:spcBef>
              <a:buSzPts val="3200"/>
              <a:buNone/>
            </a:pPr>
            <a:r>
              <a:rPr lang="en-US" sz="3200" b="1" dirty="0"/>
              <a:t>&amp;</a:t>
            </a:r>
            <a:r>
              <a:rPr lang="en-US" sz="3200" dirty="0"/>
              <a:t>  </a:t>
            </a:r>
            <a:r>
              <a:rPr lang="en-US" sz="3000" b="1" i="0" u="sng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Ampersand</a:t>
            </a:r>
            <a:r>
              <a:rPr lang="en-US" sz="3000" b="0" i="0" u="none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– symbol for “and” 	</a:t>
            </a:r>
          </a:p>
          <a:p>
            <a:pPr marL="25400" indent="0">
              <a:spcBef>
                <a:spcPts val="0"/>
              </a:spcBef>
              <a:buSzPts val="3200"/>
              <a:buNone/>
            </a:pPr>
            <a:endParaRPr lang="en-US" sz="3000" b="0" i="0" u="none" strike="noStrike" cap="none" dirty="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5400" indent="0">
              <a:spcBef>
                <a:spcPts val="0"/>
              </a:spcBef>
              <a:buSzPts val="3200"/>
              <a:buNone/>
            </a:pPr>
            <a:r>
              <a:rPr lang="en-US" sz="3000" b="1" i="0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*  </a:t>
            </a:r>
            <a:r>
              <a:rPr lang="en-US" sz="3000" b="1" i="0" u="sng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Asterisk</a:t>
            </a:r>
            <a:r>
              <a:rPr lang="en-US" sz="3000" b="0" i="0" u="none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– symbol used for footnote references in documents	</a:t>
            </a:r>
          </a:p>
          <a:p>
            <a:pPr marL="25400" indent="0">
              <a:spcBef>
                <a:spcPts val="0"/>
              </a:spcBef>
              <a:buSzPts val="3200"/>
              <a:buNone/>
            </a:pPr>
            <a:r>
              <a:rPr lang="en-US" sz="3000" b="0" i="0" u="none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  <a:endParaRPr lang="en-US" sz="3000" dirty="0"/>
          </a:p>
          <a:p>
            <a:pPr marL="25400" indent="0">
              <a:spcBef>
                <a:spcPts val="0"/>
              </a:spcBef>
              <a:buSzPts val="3200"/>
              <a:buNone/>
            </a:pPr>
            <a:r>
              <a:rPr lang="en-US" sz="3200" b="1" dirty="0"/>
              <a:t>% </a:t>
            </a:r>
            <a:r>
              <a:rPr lang="en-US" sz="3000" b="1" i="0" u="sng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Percent</a:t>
            </a:r>
            <a:r>
              <a:rPr lang="en-US" sz="3000" b="0" i="0" u="none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– symbol used in reporting statistical data						</a:t>
            </a:r>
          </a:p>
          <a:p>
            <a:pPr marL="25400" indent="0">
              <a:spcBef>
                <a:spcPts val="0"/>
              </a:spcBef>
              <a:buSzPts val="3200"/>
              <a:buNone/>
            </a:pPr>
            <a:endParaRPr dirty="0"/>
          </a:p>
        </p:txBody>
      </p:sp>
      <p:sp>
        <p:nvSpPr>
          <p:cNvPr id="230" name="Google Shape;230;p19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Keyboarding Middle Grades</a:t>
            </a:r>
            <a:endParaRPr dirty="0"/>
          </a:p>
        </p:txBody>
      </p:sp>
      <p:sp>
        <p:nvSpPr>
          <p:cNvPr id="231" name="Google Shape;231;p19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7</a:t>
            </a:fld>
            <a:endParaRPr sz="14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434</Words>
  <Application>Microsoft Office PowerPoint</Application>
  <PresentationFormat>On-screen Show (4:3)</PresentationFormat>
  <Paragraphs>193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Times New Roman</vt:lpstr>
      <vt:lpstr>Basis</vt:lpstr>
      <vt:lpstr>KEYBOARDING SKILLS  NUMBER AND SYMBOL KEYS </vt:lpstr>
      <vt:lpstr>Posture and Technique Review</vt:lpstr>
      <vt:lpstr>PowerPoint Presentation</vt:lpstr>
      <vt:lpstr>Common Symbols Used in Keyboarding</vt:lpstr>
      <vt:lpstr>Common Symbols Used in Keyboarding</vt:lpstr>
      <vt:lpstr>Numbers &amp; Symbols Vocabulary</vt:lpstr>
      <vt:lpstr>Numbers &amp; Symbols Vocabulary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KEYBOARDING SKILLS  NUMBER AND SYMBOL KEYS </dc:title>
  <cp:lastModifiedBy>TLATHAM@wcpschools.wcpss.local</cp:lastModifiedBy>
  <cp:revision>5</cp:revision>
  <dcterms:modified xsi:type="dcterms:W3CDTF">2019-03-14T15:02:26Z</dcterms:modified>
</cp:coreProperties>
</file>