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9.jpg" ContentType="image/jpg"/>
  <Override PartName="/ppt/media/image10.jpg" ContentType="image/jpg"/>
  <Override PartName="/ppt/media/image11.jpg" ContentType="image/jpg"/>
  <Override PartName="/ppt/media/image12.jpg" ContentType="image/jpg"/>
  <Override PartName="/ppt/media/image13.jpg" ContentType="image/jpg"/>
  <Override PartName="/ppt/media/image14.jpg" ContentType="image/jpg"/>
  <Override PartName="/ppt/media/image15.jpg" ContentType="image/jp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9" r:id="rId4"/>
    <p:sldId id="261" r:id="rId5"/>
    <p:sldId id="263" r:id="rId6"/>
    <p:sldId id="265" r:id="rId7"/>
    <p:sldId id="266" r:id="rId8"/>
    <p:sldId id="273" r:id="rId9"/>
    <p:sldId id="270" r:id="rId10"/>
    <p:sldId id="276" r:id="rId11"/>
    <p:sldId id="286" r:id="rId12"/>
    <p:sldId id="285" r:id="rId13"/>
    <p:sldId id="284" r:id="rId14"/>
  </p:sldIdLst>
  <p:sldSz cx="9144000" cy="5400675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01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CC"/>
    <a:srgbClr val="FF9900"/>
    <a:srgbClr val="D99B01"/>
    <a:srgbClr val="FF66CC"/>
    <a:srgbClr val="FF67AC"/>
    <a:srgbClr val="CC0099"/>
    <a:srgbClr val="FFDC47"/>
    <a:srgbClr val="5EEC3C"/>
    <a:srgbClr val="CCCC00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920" y="24"/>
      </p:cViewPr>
      <p:guideLst>
        <p:guide orient="horz" pos="1701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52705" cy="1527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B20A01-65E4-4D78-9482-2328BEB2BBE8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15975" y="1143000"/>
            <a:ext cx="52260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CC5607-7701-4805-9CE3-F9D2CD9FF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126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8965" y="2539997"/>
            <a:ext cx="8246070" cy="811652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ctr">
              <a:defRPr sz="378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8965" y="3341699"/>
            <a:ext cx="8246070" cy="641362"/>
          </a:xfrm>
        </p:spPr>
        <p:txBody>
          <a:bodyPr>
            <a:normAutofit/>
          </a:bodyPr>
          <a:lstStyle>
            <a:lvl1pPr marL="0" indent="0" algn="ctr">
              <a:buNone/>
              <a:defRPr sz="2940" b="0" i="0">
                <a:solidFill>
                  <a:srgbClr val="002060"/>
                </a:solidFill>
              </a:defRPr>
            </a:lvl1pPr>
            <a:lvl2pPr marL="480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60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401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2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80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604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4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780472"/>
            <a:ext cx="5486400" cy="446307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82560"/>
            <a:ext cx="5486400" cy="3240405"/>
          </a:xfrm>
        </p:spPr>
        <p:txBody>
          <a:bodyPr/>
          <a:lstStyle>
            <a:lvl1pPr marL="0" indent="0">
              <a:buNone/>
              <a:defRPr sz="3360"/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226779"/>
            <a:ext cx="5486400" cy="633829"/>
          </a:xfrm>
        </p:spPr>
        <p:txBody>
          <a:bodyPr/>
          <a:lstStyle>
            <a:lvl1pPr marL="0" indent="0">
              <a:buNone/>
              <a:defRPr sz="1470"/>
            </a:lvl1pPr>
            <a:lvl2pPr marL="480060" indent="0">
              <a:buNone/>
              <a:defRPr sz="1260"/>
            </a:lvl2pPr>
            <a:lvl3pPr marL="960120" indent="0">
              <a:buNone/>
              <a:defRPr sz="1050"/>
            </a:lvl3pPr>
            <a:lvl4pPr marL="1440180" indent="0">
              <a:buNone/>
              <a:defRPr sz="945"/>
            </a:lvl4pPr>
            <a:lvl5pPr marL="1920240" indent="0">
              <a:buNone/>
              <a:defRPr sz="945"/>
            </a:lvl5pPr>
            <a:lvl6pPr marL="2400300" indent="0">
              <a:buNone/>
              <a:defRPr sz="945"/>
            </a:lvl6pPr>
            <a:lvl7pPr marL="2880360" indent="0">
              <a:buNone/>
              <a:defRPr sz="945"/>
            </a:lvl7pPr>
            <a:lvl8pPr marL="3360420" indent="0">
              <a:buNone/>
              <a:defRPr sz="945"/>
            </a:lvl8pPr>
            <a:lvl9pPr marL="3840480" indent="0">
              <a:buNone/>
              <a:defRPr sz="94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8/23/2020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16278"/>
            <a:ext cx="2057400" cy="460807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16278"/>
            <a:ext cx="6019800" cy="460807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E:\websites\free-power-point-templates\2012\logos.png">
            <a:extLst>
              <a:ext uri="{FF2B5EF4-FFF2-40B4-BE49-F238E27FC236}">
                <a16:creationId xmlns:a16="http://schemas.microsoft.com/office/drawing/2014/main" id="{AF223013-BAAD-4784-9B88-4DDCCA17941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18306" y="2442524"/>
            <a:ext cx="1463784" cy="553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1417616"/>
            <a:ext cx="8246070" cy="641361"/>
          </a:xfrm>
        </p:spPr>
        <p:txBody>
          <a:bodyPr>
            <a:normAutofit/>
          </a:bodyPr>
          <a:lstStyle>
            <a:lvl1pPr algn="ctr">
              <a:defRPr sz="3780" baseline="0">
                <a:solidFill>
                  <a:srgbClr val="FF99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6" y="2058977"/>
            <a:ext cx="8246070" cy="2886118"/>
          </a:xfrm>
        </p:spPr>
        <p:txBody>
          <a:bodyPr/>
          <a:lstStyle>
            <a:lvl1pPr algn="ctr">
              <a:defRPr sz="2940">
                <a:solidFill>
                  <a:srgbClr val="002060"/>
                </a:solidFill>
              </a:defRPr>
            </a:lvl1pPr>
            <a:lvl2pPr algn="ctr">
              <a:defRPr>
                <a:solidFill>
                  <a:srgbClr val="002060"/>
                </a:solidFill>
              </a:defRPr>
            </a:lvl2pPr>
            <a:lvl3pPr algn="ctr">
              <a:defRPr>
                <a:solidFill>
                  <a:srgbClr val="002060"/>
                </a:solidFill>
              </a:defRPr>
            </a:lvl3pPr>
            <a:lvl4pPr algn="ctr">
              <a:defRPr>
                <a:solidFill>
                  <a:srgbClr val="002060"/>
                </a:solidFill>
              </a:defRPr>
            </a:lvl4pPr>
            <a:lvl5pPr algn="ctr"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670" y="455574"/>
            <a:ext cx="6413610" cy="601276"/>
          </a:xfrm>
        </p:spPr>
        <p:txBody>
          <a:bodyPr>
            <a:normAutofit/>
          </a:bodyPr>
          <a:lstStyle>
            <a:lvl1pPr algn="l">
              <a:defRPr sz="3780">
                <a:solidFill>
                  <a:srgbClr val="FF99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1670" y="1258488"/>
            <a:ext cx="6413610" cy="3686614"/>
          </a:xfrm>
        </p:spPr>
        <p:txBody>
          <a:bodyPr/>
          <a:lstStyle>
            <a:lvl1pPr>
              <a:defRPr sz="2940">
                <a:solidFill>
                  <a:srgbClr val="002060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470435"/>
            <a:ext cx="7772400" cy="1072634"/>
          </a:xfrm>
        </p:spPr>
        <p:txBody>
          <a:bodyPr anchor="t"/>
          <a:lstStyle>
            <a:lvl1pPr algn="l">
              <a:defRPr sz="42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289037"/>
            <a:ext cx="7772400" cy="118139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8006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9601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3pPr>
            <a:lvl4pPr marL="1440180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4pPr>
            <a:lvl5pPr marL="1920240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5pPr>
            <a:lvl6pPr marL="2400300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6pPr>
            <a:lvl7pPr marL="2880360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7pPr>
            <a:lvl8pPr marL="3360420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8pPr>
            <a:lvl9pPr marL="3840480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60158"/>
            <a:ext cx="4038600" cy="3564196"/>
          </a:xfrm>
        </p:spPr>
        <p:txBody>
          <a:bodyPr/>
          <a:lstStyle>
            <a:lvl1pPr>
              <a:defRPr sz="2940"/>
            </a:lvl1pPr>
            <a:lvl2pPr>
              <a:defRPr sz="2520"/>
            </a:lvl2pPr>
            <a:lvl3pPr>
              <a:defRPr sz="2100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60158"/>
            <a:ext cx="4038600" cy="3564196"/>
          </a:xfrm>
        </p:spPr>
        <p:txBody>
          <a:bodyPr/>
          <a:lstStyle>
            <a:lvl1pPr>
              <a:defRPr sz="2940"/>
            </a:lvl1pPr>
            <a:lvl2pPr>
              <a:defRPr sz="2520"/>
            </a:lvl2pPr>
            <a:lvl3pPr>
              <a:defRPr sz="2100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8/23/2020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1417616"/>
            <a:ext cx="8246071" cy="641361"/>
          </a:xfrm>
        </p:spPr>
        <p:txBody>
          <a:bodyPr>
            <a:normAutofit/>
          </a:bodyPr>
          <a:lstStyle>
            <a:lvl1pPr algn="ctr">
              <a:defRPr sz="3780" baseline="0">
                <a:solidFill>
                  <a:srgbClr val="FF99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879" y="2247241"/>
            <a:ext cx="4040188" cy="503813"/>
          </a:xfrm>
        </p:spPr>
        <p:txBody>
          <a:bodyPr anchor="b"/>
          <a:lstStyle>
            <a:lvl1pPr marL="0" indent="0" algn="ctr">
              <a:buNone/>
              <a:defRPr sz="2520" b="1">
                <a:solidFill>
                  <a:srgbClr val="002060"/>
                </a:solidFill>
              </a:defRPr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879" y="2700337"/>
            <a:ext cx="4040188" cy="2244765"/>
          </a:xfrm>
        </p:spPr>
        <p:txBody>
          <a:bodyPr/>
          <a:lstStyle>
            <a:lvl1pPr algn="ctr">
              <a:defRPr sz="2520">
                <a:solidFill>
                  <a:srgbClr val="002060"/>
                </a:solidFill>
              </a:defRPr>
            </a:lvl1pPr>
            <a:lvl2pPr algn="ctr">
              <a:defRPr sz="2100">
                <a:solidFill>
                  <a:srgbClr val="002060"/>
                </a:solidFill>
              </a:defRPr>
            </a:lvl2pPr>
            <a:lvl3pPr algn="ctr">
              <a:defRPr sz="1890">
                <a:solidFill>
                  <a:srgbClr val="002060"/>
                </a:solidFill>
              </a:defRPr>
            </a:lvl3pPr>
            <a:lvl4pPr algn="ctr">
              <a:defRPr sz="1680">
                <a:solidFill>
                  <a:srgbClr val="002060"/>
                </a:solidFill>
              </a:defRPr>
            </a:lvl4pPr>
            <a:lvl5pPr algn="ctr">
              <a:defRPr sz="1680">
                <a:solidFill>
                  <a:srgbClr val="002060"/>
                </a:solidFill>
              </a:defRPr>
            </a:lvl5pPr>
            <a:lvl6pPr>
              <a:defRPr sz="1680"/>
            </a:lvl6pPr>
            <a:lvl7pPr>
              <a:defRPr sz="1680"/>
            </a:lvl7pPr>
            <a:lvl8pPr>
              <a:defRPr sz="1680"/>
            </a:lvl8pPr>
            <a:lvl9pPr>
              <a:defRPr sz="168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1" y="2247241"/>
            <a:ext cx="4041775" cy="503813"/>
          </a:xfrm>
        </p:spPr>
        <p:txBody>
          <a:bodyPr anchor="b"/>
          <a:lstStyle>
            <a:lvl1pPr marL="0" indent="0" algn="ctr">
              <a:buNone/>
              <a:defRPr sz="2520" b="1">
                <a:solidFill>
                  <a:srgbClr val="002060"/>
                </a:solidFill>
              </a:defRPr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1" y="2700337"/>
            <a:ext cx="4041775" cy="2244765"/>
          </a:xfrm>
        </p:spPr>
        <p:txBody>
          <a:bodyPr/>
          <a:lstStyle>
            <a:lvl1pPr algn="ctr">
              <a:defRPr sz="2520">
                <a:solidFill>
                  <a:srgbClr val="002060"/>
                </a:solidFill>
              </a:defRPr>
            </a:lvl1pPr>
            <a:lvl2pPr algn="ctr">
              <a:defRPr sz="2100">
                <a:solidFill>
                  <a:srgbClr val="002060"/>
                </a:solidFill>
              </a:defRPr>
            </a:lvl2pPr>
            <a:lvl3pPr algn="ctr">
              <a:defRPr sz="1890">
                <a:solidFill>
                  <a:srgbClr val="002060"/>
                </a:solidFill>
              </a:defRPr>
            </a:lvl3pPr>
            <a:lvl4pPr algn="ctr">
              <a:defRPr sz="1680">
                <a:solidFill>
                  <a:srgbClr val="002060"/>
                </a:solidFill>
              </a:defRPr>
            </a:lvl4pPr>
            <a:lvl5pPr algn="ctr">
              <a:defRPr sz="1680">
                <a:solidFill>
                  <a:srgbClr val="002060"/>
                </a:solidFill>
              </a:defRPr>
            </a:lvl5pPr>
            <a:lvl6pPr>
              <a:defRPr sz="1680"/>
            </a:lvl6pPr>
            <a:lvl7pPr>
              <a:defRPr sz="1680"/>
            </a:lvl7pPr>
            <a:lvl8pPr>
              <a:defRPr sz="1680"/>
            </a:lvl8pPr>
            <a:lvl9pPr>
              <a:defRPr sz="168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8/23/2020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8/23/2020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8/23/2020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15026"/>
            <a:ext cx="3008313" cy="915115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15028"/>
            <a:ext cx="5111750" cy="4609327"/>
          </a:xfrm>
        </p:spPr>
        <p:txBody>
          <a:bodyPr/>
          <a:lstStyle>
            <a:lvl1pPr>
              <a:defRPr sz="3360"/>
            </a:lvl1pPr>
            <a:lvl2pPr>
              <a:defRPr sz="2940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130143"/>
            <a:ext cx="3008313" cy="3694212"/>
          </a:xfrm>
        </p:spPr>
        <p:txBody>
          <a:bodyPr/>
          <a:lstStyle>
            <a:lvl1pPr marL="0" indent="0">
              <a:buNone/>
              <a:defRPr sz="1470"/>
            </a:lvl1pPr>
            <a:lvl2pPr marL="480060" indent="0">
              <a:buNone/>
              <a:defRPr sz="1260"/>
            </a:lvl2pPr>
            <a:lvl3pPr marL="960120" indent="0">
              <a:buNone/>
              <a:defRPr sz="1050"/>
            </a:lvl3pPr>
            <a:lvl4pPr marL="1440180" indent="0">
              <a:buNone/>
              <a:defRPr sz="945"/>
            </a:lvl4pPr>
            <a:lvl5pPr marL="1920240" indent="0">
              <a:buNone/>
              <a:defRPr sz="945"/>
            </a:lvl5pPr>
            <a:lvl6pPr marL="2400300" indent="0">
              <a:buNone/>
              <a:defRPr sz="945"/>
            </a:lvl6pPr>
            <a:lvl7pPr marL="2880360" indent="0">
              <a:buNone/>
              <a:defRPr sz="945"/>
            </a:lvl7pPr>
            <a:lvl8pPr marL="3360420" indent="0">
              <a:buNone/>
              <a:defRPr sz="945"/>
            </a:lvl8pPr>
            <a:lvl9pPr marL="3840480" indent="0">
              <a:buNone/>
              <a:defRPr sz="94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8/23/2020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16278"/>
            <a:ext cx="8229600" cy="9001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60158"/>
            <a:ext cx="8229600" cy="35641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005626"/>
            <a:ext cx="2133600" cy="2875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005626"/>
            <a:ext cx="2895600" cy="2875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005626"/>
            <a:ext cx="2133600" cy="2875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5C64FEC-0EC6-4A1D-A397-6DB8DBF3A92A}"/>
              </a:ext>
            </a:extLst>
          </p:cNvPr>
          <p:cNvSpPr txBox="1"/>
          <p:nvPr userDrawn="1"/>
        </p:nvSpPr>
        <p:spPr>
          <a:xfrm>
            <a:off x="-9150" y="5474435"/>
            <a:ext cx="8389625" cy="54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70">
                <a:solidFill>
                  <a:schemeClr val="bg1">
                    <a:lumMod val="65000"/>
                  </a:schemeClr>
                </a:solidFill>
              </a:rPr>
              <a:t>This presentation uses a free template provided by FPPT.com</a:t>
            </a:r>
          </a:p>
          <a:p>
            <a:r>
              <a:rPr lang="en-US" sz="1470">
                <a:solidFill>
                  <a:schemeClr val="bg1">
                    <a:lumMod val="65000"/>
                  </a:schemeClr>
                </a:solidFill>
              </a:rPr>
              <a:t>www.free-power-point-templates.com</a:t>
            </a:r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60120" rtl="0" eaLnBrk="1" latinLnBrk="0" hangingPunct="1">
        <a:spcBef>
          <a:spcPct val="0"/>
        </a:spcBef>
        <a:buNone/>
        <a:defRPr sz="46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0045" indent="-360045" algn="l" defTabSz="960120" rtl="0" eaLnBrk="1" latinLnBrk="0" hangingPunct="1">
        <a:spcBef>
          <a:spcPct val="20000"/>
        </a:spcBef>
        <a:buFont typeface="Arial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1pPr>
      <a:lvl2pPr marL="780098" indent="-300038" algn="l" defTabSz="960120" rtl="0" eaLnBrk="1" latinLnBrk="0" hangingPunct="1">
        <a:spcBef>
          <a:spcPct val="20000"/>
        </a:spcBef>
        <a:buFont typeface="Arial" pitchFamily="34" charset="0"/>
        <a:buChar char="–"/>
        <a:defRPr sz="294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40030" algn="l" defTabSz="960120" rtl="0" eaLnBrk="1" latinLnBrk="0" hangingPunct="1">
        <a:spcBef>
          <a:spcPct val="20000"/>
        </a:spcBef>
        <a:buFont typeface="Arial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1680210" indent="-240030" algn="l" defTabSz="96012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60270" indent="-240030" algn="l" defTabSz="960120" rtl="0" eaLnBrk="1" latinLnBrk="0" hangingPunct="1">
        <a:spcBef>
          <a:spcPct val="20000"/>
        </a:spcBef>
        <a:buFont typeface="Arial" pitchFamily="34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40330" indent="-240030" algn="l" defTabSz="960120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669" y="1442815"/>
            <a:ext cx="1408094" cy="9111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8965" y="2242222"/>
            <a:ext cx="8246070" cy="811652"/>
          </a:xfrm>
        </p:spPr>
        <p:txBody>
          <a:bodyPr>
            <a:normAutofit/>
          </a:bodyPr>
          <a:lstStyle/>
          <a:p>
            <a:r>
              <a:rPr lang="id-ID" sz="4400" dirty="0">
                <a:solidFill>
                  <a:schemeClr val="tx1"/>
                </a:solidFill>
                <a:latin typeface="Cooper Black" panose="0208090404030B020404" pitchFamily="18" charset="0"/>
              </a:rPr>
              <a:t>Computer </a:t>
            </a:r>
            <a:r>
              <a:rPr lang="id-ID" sz="4400" u="sng" dirty="0">
                <a:solidFill>
                  <a:schemeClr val="tx2">
                    <a:lumMod val="60000"/>
                    <a:lumOff val="40000"/>
                  </a:schemeClr>
                </a:solidFill>
                <a:latin typeface="Cooper Black" panose="0208090404030B020404" pitchFamily="18" charset="0"/>
              </a:rPr>
              <a:t>H</a:t>
            </a:r>
            <a:r>
              <a:rPr lang="id-ID" sz="4400" dirty="0">
                <a:solidFill>
                  <a:srgbClr val="FF0000"/>
                </a:solidFill>
                <a:latin typeface="Cooper Black" panose="0208090404030B020404" pitchFamily="18" charset="0"/>
              </a:rPr>
              <a:t>a</a:t>
            </a:r>
            <a:r>
              <a:rPr lang="id-ID" sz="4400" dirty="0">
                <a:solidFill>
                  <a:srgbClr val="7030A0"/>
                </a:solidFill>
                <a:latin typeface="Cooper Black" panose="0208090404030B020404" pitchFamily="18" charset="0"/>
              </a:rPr>
              <a:t>r</a:t>
            </a:r>
            <a:r>
              <a:rPr lang="id-ID" sz="4400" dirty="0">
                <a:solidFill>
                  <a:srgbClr val="00B050"/>
                </a:solidFill>
                <a:latin typeface="Cooper Black" panose="0208090404030B020404" pitchFamily="18" charset="0"/>
              </a:rPr>
              <a:t>d</a:t>
            </a:r>
            <a:r>
              <a:rPr lang="id-ID" sz="4400" dirty="0">
                <a:solidFill>
                  <a:srgbClr val="0070C0"/>
                </a:solidFill>
                <a:latin typeface="Cooper Black" panose="0208090404030B020404" pitchFamily="18" charset="0"/>
              </a:rPr>
              <a:t>w</a:t>
            </a:r>
            <a:r>
              <a:rPr lang="id-ID" sz="4400" dirty="0">
                <a:solidFill>
                  <a:srgbClr val="FF0000"/>
                </a:solidFill>
                <a:latin typeface="Cooper Black" panose="0208090404030B020404" pitchFamily="18" charset="0"/>
              </a:rPr>
              <a:t>a</a:t>
            </a:r>
            <a:r>
              <a:rPr lang="id-ID" sz="4400" dirty="0">
                <a:solidFill>
                  <a:srgbClr val="7030A0"/>
                </a:solidFill>
                <a:latin typeface="Cooper Black" panose="0208090404030B020404" pitchFamily="18" charset="0"/>
              </a:rPr>
              <a:t>r</a:t>
            </a:r>
            <a:r>
              <a:rPr lang="id-ID" sz="4400" dirty="0">
                <a:solidFill>
                  <a:srgbClr val="00B050"/>
                </a:solidFill>
                <a:latin typeface="Cooper Black" panose="0208090404030B020404" pitchFamily="18" charset="0"/>
              </a:rPr>
              <a:t>e</a:t>
            </a:r>
            <a:endParaRPr lang="en-US" sz="4400" dirty="0">
              <a:solidFill>
                <a:srgbClr val="00B050"/>
              </a:solidFill>
              <a:latin typeface="Cooper Black" panose="0208090404030B020404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48965" y="3041906"/>
            <a:ext cx="8246070" cy="81165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960120" rtl="0" eaLnBrk="1" latinLnBrk="0" hangingPunct="1">
              <a:spcBef>
                <a:spcPct val="0"/>
              </a:spcBef>
              <a:buNone/>
              <a:defRPr sz="378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d-ID" sz="4400" dirty="0">
                <a:solidFill>
                  <a:schemeClr val="tx1"/>
                </a:solidFill>
                <a:latin typeface="Cooper Black" panose="0208090404030B020404" pitchFamily="18" charset="0"/>
              </a:rPr>
              <a:t>And </a:t>
            </a:r>
            <a:r>
              <a:rPr lang="id-ID" sz="4400" u="sng" dirty="0">
                <a:solidFill>
                  <a:srgbClr val="00B050"/>
                </a:solidFill>
                <a:latin typeface="Cooper Black" panose="0208090404030B020404" pitchFamily="18" charset="0"/>
              </a:rPr>
              <a:t>S</a:t>
            </a:r>
            <a:r>
              <a:rPr lang="id-ID" sz="4400" dirty="0">
                <a:solidFill>
                  <a:srgbClr val="9900CC"/>
                </a:solidFill>
                <a:latin typeface="Cooper Black" panose="0208090404030B020404" pitchFamily="18" charset="0"/>
              </a:rPr>
              <a:t>o</a:t>
            </a:r>
            <a:r>
              <a:rPr lang="id-ID" sz="4400" dirty="0">
                <a:solidFill>
                  <a:srgbClr val="FF0000"/>
                </a:solidFill>
                <a:latin typeface="Cooper Black" panose="0208090404030B020404" pitchFamily="18" charset="0"/>
              </a:rPr>
              <a:t>f</a:t>
            </a:r>
            <a:r>
              <a:rPr lang="id-ID" sz="4400" dirty="0">
                <a:solidFill>
                  <a:srgbClr val="0070C0"/>
                </a:solidFill>
                <a:latin typeface="Cooper Black" panose="0208090404030B020404" pitchFamily="18" charset="0"/>
              </a:rPr>
              <a:t>t</a:t>
            </a:r>
            <a:r>
              <a:rPr lang="id-ID" sz="4400" dirty="0">
                <a:solidFill>
                  <a:srgbClr val="00B050"/>
                </a:solidFill>
                <a:latin typeface="Cooper Black" panose="0208090404030B020404" pitchFamily="18" charset="0"/>
              </a:rPr>
              <a:t>w</a:t>
            </a:r>
            <a:r>
              <a:rPr lang="id-ID" sz="4400" dirty="0">
                <a:solidFill>
                  <a:srgbClr val="9900CC"/>
                </a:solidFill>
                <a:latin typeface="Cooper Black" panose="0208090404030B020404" pitchFamily="18" charset="0"/>
              </a:rPr>
              <a:t>a</a:t>
            </a:r>
            <a:r>
              <a:rPr lang="id-ID" sz="4400" dirty="0">
                <a:solidFill>
                  <a:srgbClr val="FF0000"/>
                </a:solidFill>
                <a:latin typeface="Cooper Black" panose="0208090404030B020404" pitchFamily="18" charset="0"/>
              </a:rPr>
              <a:t>r</a:t>
            </a:r>
            <a:r>
              <a:rPr lang="id-ID" sz="4400" dirty="0">
                <a:solidFill>
                  <a:srgbClr val="0070C0"/>
                </a:solidFill>
                <a:latin typeface="Cooper Black" panose="0208090404030B020404" pitchFamily="18" charset="0"/>
              </a:rPr>
              <a:t>e</a:t>
            </a:r>
            <a:endParaRPr lang="en-US" sz="4400" dirty="0">
              <a:solidFill>
                <a:schemeClr val="tx1"/>
              </a:solidFill>
              <a:latin typeface="Cooper Black" panose="0208090404030B0204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9050" y="1115013"/>
            <a:ext cx="2901395" cy="11546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50" y="42015"/>
            <a:ext cx="1517900" cy="140052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0676" y="56489"/>
            <a:ext cx="1454522" cy="969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3555" y="257057"/>
            <a:ext cx="3842385" cy="5945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   System</a:t>
            </a:r>
            <a:r>
              <a:rPr spc="-40" dirty="0"/>
              <a:t> </a:t>
            </a:r>
            <a:r>
              <a:rPr spc="-5" dirty="0"/>
              <a:t>Software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96260" y="1020582"/>
            <a:ext cx="5802790" cy="30905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 algn="just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500" b="1" spc="-5" dirty="0">
                <a:latin typeface="Calibri"/>
                <a:cs typeface="Calibri"/>
              </a:rPr>
              <a:t>System software </a:t>
            </a:r>
            <a:r>
              <a:rPr sz="2500" spc="-5" dirty="0">
                <a:latin typeface="Calibri"/>
                <a:cs typeface="Calibri"/>
              </a:rPr>
              <a:t>is </a:t>
            </a:r>
            <a:r>
              <a:rPr sz="2500" dirty="0">
                <a:latin typeface="Calibri"/>
                <a:cs typeface="Calibri"/>
              </a:rPr>
              <a:t>a </a:t>
            </a:r>
            <a:r>
              <a:rPr sz="2500" spc="-5" dirty="0">
                <a:latin typeface="Calibri"/>
                <a:cs typeface="Calibri"/>
              </a:rPr>
              <a:t>program that manages  </a:t>
            </a:r>
            <a:r>
              <a:rPr sz="2500" dirty="0">
                <a:latin typeface="Calibri"/>
                <a:cs typeface="Calibri"/>
              </a:rPr>
              <a:t>and </a:t>
            </a:r>
            <a:r>
              <a:rPr sz="2500" spc="-5" dirty="0">
                <a:latin typeface="Calibri"/>
                <a:cs typeface="Calibri"/>
              </a:rPr>
              <a:t>supports the computer resources and  operations of </a:t>
            </a:r>
            <a:r>
              <a:rPr sz="2500" dirty="0">
                <a:latin typeface="Calibri"/>
                <a:cs typeface="Calibri"/>
              </a:rPr>
              <a:t>a </a:t>
            </a:r>
            <a:r>
              <a:rPr sz="2500" b="1" spc="-5" dirty="0">
                <a:latin typeface="Calibri"/>
                <a:cs typeface="Calibri"/>
              </a:rPr>
              <a:t>computer </a:t>
            </a:r>
            <a:r>
              <a:rPr sz="2500" b="1" dirty="0">
                <a:latin typeface="Calibri"/>
                <a:cs typeface="Calibri"/>
              </a:rPr>
              <a:t>system </a:t>
            </a:r>
            <a:r>
              <a:rPr sz="2500" spc="-5" dirty="0">
                <a:latin typeface="Calibri"/>
                <a:cs typeface="Calibri"/>
              </a:rPr>
              <a:t>while it  executes various tasks such </a:t>
            </a:r>
            <a:r>
              <a:rPr sz="2500" dirty="0">
                <a:latin typeface="Calibri"/>
                <a:cs typeface="Calibri"/>
              </a:rPr>
              <a:t>as </a:t>
            </a:r>
            <a:r>
              <a:rPr sz="2500" spc="-5" dirty="0">
                <a:latin typeface="Calibri"/>
                <a:cs typeface="Calibri"/>
              </a:rPr>
              <a:t>processing data  </a:t>
            </a:r>
            <a:r>
              <a:rPr sz="2500" dirty="0">
                <a:latin typeface="Calibri"/>
                <a:cs typeface="Calibri"/>
              </a:rPr>
              <a:t>and </a:t>
            </a:r>
            <a:r>
              <a:rPr sz="2500" spc="-5" dirty="0">
                <a:latin typeface="Calibri"/>
                <a:cs typeface="Calibri"/>
              </a:rPr>
              <a:t>information, controlling hardware  components, and allowing users to use  application</a:t>
            </a:r>
            <a:r>
              <a:rPr sz="2500" spc="-15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software.</a:t>
            </a:r>
            <a:endParaRPr sz="2500" dirty="0">
              <a:latin typeface="Calibri"/>
              <a:cs typeface="Calibri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1755" y="2510883"/>
            <a:ext cx="1839445" cy="163140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8475" y="3463862"/>
            <a:ext cx="2853043" cy="21378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0523" y="4043568"/>
            <a:ext cx="1020583" cy="102058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317" y="3769272"/>
            <a:ext cx="1602316" cy="1417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9247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"/>
          <p:cNvSpPr txBox="1"/>
          <p:nvPr/>
        </p:nvSpPr>
        <p:spPr>
          <a:xfrm>
            <a:off x="296260" y="904010"/>
            <a:ext cx="7849870" cy="17825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latin typeface="Calibri"/>
                <a:cs typeface="Calibri"/>
              </a:rPr>
              <a:t>Operating Systems </a:t>
            </a:r>
            <a:r>
              <a:rPr sz="2000" dirty="0">
                <a:latin typeface="Calibri"/>
                <a:cs typeface="Calibri"/>
              </a:rPr>
              <a:t>are </a:t>
            </a:r>
            <a:r>
              <a:rPr sz="2000" spc="-5" dirty="0">
                <a:latin typeface="Calibri"/>
                <a:cs typeface="Calibri"/>
              </a:rPr>
              <a:t>the </a:t>
            </a:r>
            <a:r>
              <a:rPr sz="2000" dirty="0">
                <a:latin typeface="Calibri"/>
                <a:cs typeface="Calibri"/>
              </a:rPr>
              <a:t>main </a:t>
            </a:r>
            <a:r>
              <a:rPr sz="2000" spc="-5" dirty="0">
                <a:latin typeface="Calibri"/>
                <a:cs typeface="Calibri"/>
              </a:rPr>
              <a:t>examples for system software.  </a:t>
            </a:r>
            <a:endParaRPr lang="en-US" sz="2000" spc="-5" dirty="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latin typeface="Calibri"/>
                <a:cs typeface="Calibri"/>
              </a:rPr>
              <a:t>Examples of OS </a:t>
            </a:r>
            <a:r>
              <a:rPr sz="2000" dirty="0">
                <a:latin typeface="Calibri"/>
                <a:cs typeface="Calibri"/>
              </a:rPr>
              <a:t>are as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follows:</a:t>
            </a:r>
            <a:endParaRPr sz="2000" dirty="0">
              <a:latin typeface="Calibri"/>
              <a:cs typeface="Calibri"/>
            </a:endParaRPr>
          </a:p>
          <a:p>
            <a:pPr marL="120014" indent="-107950">
              <a:lnSpc>
                <a:spcPct val="100000"/>
              </a:lnSpc>
              <a:spcBef>
                <a:spcPts val="600"/>
              </a:spcBef>
              <a:buSzPct val="95833"/>
              <a:buFont typeface="Arial"/>
              <a:buChar char="•"/>
              <a:tabLst>
                <a:tab pos="120650" algn="l"/>
              </a:tabLst>
            </a:pPr>
            <a:r>
              <a:rPr sz="2000" spc="-5" dirty="0">
                <a:latin typeface="Calibri"/>
                <a:cs typeface="Calibri"/>
              </a:rPr>
              <a:t>Microsoft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Windows</a:t>
            </a:r>
            <a:endParaRPr sz="2000" dirty="0">
              <a:latin typeface="Calibri"/>
              <a:cs typeface="Calibri"/>
            </a:endParaRPr>
          </a:p>
          <a:p>
            <a:pPr marL="120014" indent="-107950">
              <a:lnSpc>
                <a:spcPct val="100000"/>
              </a:lnSpc>
              <a:spcBef>
                <a:spcPts val="600"/>
              </a:spcBef>
              <a:buSzPct val="95833"/>
              <a:buFont typeface="Arial"/>
              <a:buChar char="•"/>
              <a:tabLst>
                <a:tab pos="120650" algn="l"/>
              </a:tabLst>
            </a:pPr>
            <a:r>
              <a:rPr sz="2000" spc="-5" dirty="0">
                <a:latin typeface="Calibri"/>
                <a:cs typeface="Calibri"/>
              </a:rPr>
              <a:t>Mac OS </a:t>
            </a:r>
            <a:r>
              <a:rPr sz="2000" dirty="0">
                <a:latin typeface="Calibri"/>
                <a:cs typeface="Calibri"/>
              </a:rPr>
              <a:t>X</a:t>
            </a:r>
          </a:p>
          <a:p>
            <a:pPr marL="120014" indent="-107950">
              <a:lnSpc>
                <a:spcPct val="100000"/>
              </a:lnSpc>
              <a:spcBef>
                <a:spcPts val="590"/>
              </a:spcBef>
              <a:buSzPct val="95833"/>
              <a:buFont typeface="Arial"/>
              <a:buChar char="•"/>
              <a:tabLst>
                <a:tab pos="120650" algn="l"/>
              </a:tabLst>
            </a:pPr>
            <a:r>
              <a:rPr sz="2000" spc="-10" dirty="0">
                <a:latin typeface="Calibri"/>
                <a:cs typeface="Calibri"/>
              </a:rPr>
              <a:t>DOS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3" name="object 2"/>
          <p:cNvSpPr txBox="1">
            <a:spLocks noGrp="1"/>
          </p:cNvSpPr>
          <p:nvPr>
            <p:ph type="title"/>
          </p:nvPr>
        </p:nvSpPr>
        <p:spPr>
          <a:xfrm>
            <a:off x="4432" y="241985"/>
            <a:ext cx="641361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   Examples of System Software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998" y="1324812"/>
            <a:ext cx="1478698" cy="147869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780" y="1936020"/>
            <a:ext cx="1173288" cy="11732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4068" y="3110696"/>
            <a:ext cx="1525964" cy="1349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7840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"/>
          <p:cNvSpPr txBox="1"/>
          <p:nvPr/>
        </p:nvSpPr>
        <p:spPr>
          <a:xfrm>
            <a:off x="296260" y="1173287"/>
            <a:ext cx="5715815" cy="247503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b="1" spc="-5" dirty="0">
                <a:latin typeface="Calibri"/>
                <a:cs typeface="Calibri"/>
              </a:rPr>
              <a:t>Application software </a:t>
            </a:r>
            <a:r>
              <a:rPr sz="3200" spc="-5" dirty="0">
                <a:latin typeface="Calibri"/>
                <a:cs typeface="Calibri"/>
              </a:rPr>
              <a:t>consists of programs that  direct computers to perform specific  information processing activities for end  users.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3" name="object 2"/>
          <p:cNvSpPr txBox="1">
            <a:spLocks noGrp="1"/>
          </p:cNvSpPr>
          <p:nvPr>
            <p:ph type="title"/>
          </p:nvPr>
        </p:nvSpPr>
        <p:spPr>
          <a:xfrm>
            <a:off x="143555" y="409762"/>
            <a:ext cx="641361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   Application Software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4950" y="3311157"/>
            <a:ext cx="1832460" cy="1832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6241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"/>
          <p:cNvSpPr txBox="1"/>
          <p:nvPr/>
        </p:nvSpPr>
        <p:spPr>
          <a:xfrm>
            <a:off x="296260" y="1020582"/>
            <a:ext cx="5257700" cy="24263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237490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  <a:tab pos="927735" algn="l"/>
              </a:tabLst>
            </a:pPr>
            <a:r>
              <a:rPr sz="2600" b="1" spc="-5" dirty="0">
                <a:latin typeface="Calibri"/>
                <a:cs typeface="Calibri"/>
              </a:rPr>
              <a:t>Word Processing Software</a:t>
            </a:r>
            <a:r>
              <a:rPr lang="en-US" sz="2600" b="1" spc="-5" dirty="0">
                <a:latin typeface="Calibri"/>
                <a:cs typeface="Calibri"/>
              </a:rPr>
              <a:t> </a:t>
            </a:r>
            <a:r>
              <a:rPr lang="en-US" sz="2600" spc="-5" dirty="0">
                <a:latin typeface="Calibri"/>
                <a:cs typeface="Calibri"/>
              </a:rPr>
              <a:t>(Word)</a:t>
            </a:r>
          </a:p>
          <a:p>
            <a:pPr marL="355600" marR="237490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  <a:tab pos="927735" algn="l"/>
              </a:tabLst>
            </a:pPr>
            <a:r>
              <a:rPr lang="en-US" sz="2600" b="1" spc="-5" dirty="0">
                <a:latin typeface="Calibri"/>
                <a:cs typeface="Calibri"/>
              </a:rPr>
              <a:t>Spreadsheet Software </a:t>
            </a:r>
            <a:r>
              <a:rPr lang="en-US" sz="2600" spc="-5" dirty="0">
                <a:latin typeface="Calibri"/>
                <a:cs typeface="Calibri"/>
              </a:rPr>
              <a:t>(Excel)</a:t>
            </a:r>
            <a:endParaRPr sz="26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  <a:tab pos="3862704" algn="l"/>
              </a:tabLst>
            </a:pPr>
            <a:r>
              <a:rPr sz="2600" b="1" spc="-5" dirty="0">
                <a:latin typeface="Calibri"/>
                <a:cs typeface="Calibri"/>
              </a:rPr>
              <a:t>Database</a:t>
            </a:r>
            <a:r>
              <a:rPr sz="2600" b="1" spc="5" dirty="0">
                <a:latin typeface="Calibri"/>
                <a:cs typeface="Calibri"/>
              </a:rPr>
              <a:t> </a:t>
            </a:r>
            <a:r>
              <a:rPr sz="2600" b="1" spc="-5" dirty="0">
                <a:latin typeface="Calibri"/>
                <a:cs typeface="Calibri"/>
              </a:rPr>
              <a:t>Software</a:t>
            </a:r>
            <a:r>
              <a:rPr lang="en-US" sz="2600" b="1" spc="-5" dirty="0">
                <a:latin typeface="Calibri"/>
                <a:cs typeface="Calibri"/>
              </a:rPr>
              <a:t> </a:t>
            </a:r>
            <a:r>
              <a:rPr lang="en-US" sz="2600" spc="-5" dirty="0">
                <a:latin typeface="Calibri"/>
                <a:cs typeface="Calibri"/>
              </a:rPr>
              <a:t>(Access)</a:t>
            </a: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  <a:tab pos="3862704" algn="l"/>
              </a:tabLst>
            </a:pPr>
            <a:r>
              <a:rPr lang="en-US" sz="2600" b="1" spc="-5" dirty="0">
                <a:latin typeface="Calibri"/>
                <a:cs typeface="Calibri"/>
              </a:rPr>
              <a:t>Presentation Software </a:t>
            </a:r>
            <a:r>
              <a:rPr lang="en-US" sz="2600" spc="-5" dirty="0">
                <a:latin typeface="Calibri"/>
                <a:cs typeface="Calibri"/>
              </a:rPr>
              <a:t>(PowerPoint)</a:t>
            </a: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  <a:tab pos="3862704" algn="l"/>
              </a:tabLst>
            </a:pPr>
            <a:r>
              <a:rPr lang="en-US" sz="2600" b="1" spc="-5" dirty="0">
                <a:latin typeface="Calibri"/>
                <a:cs typeface="Calibri"/>
              </a:rPr>
              <a:t>Educational Software </a:t>
            </a:r>
            <a:r>
              <a:rPr lang="en-US" sz="2600" spc="-5" dirty="0">
                <a:latin typeface="Calibri"/>
                <a:cs typeface="Calibri"/>
              </a:rPr>
              <a:t>(</a:t>
            </a:r>
            <a:r>
              <a:rPr lang="en-US" sz="2600" spc="-5" dirty="0" err="1">
                <a:latin typeface="Calibri"/>
                <a:cs typeface="Calibri"/>
              </a:rPr>
              <a:t>Edutype</a:t>
            </a:r>
            <a:r>
              <a:rPr lang="en-US" sz="2600" spc="-5" dirty="0">
                <a:latin typeface="Calibri"/>
                <a:cs typeface="Calibri"/>
              </a:rPr>
              <a:t>)</a:t>
            </a: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  <a:tab pos="3862704" algn="l"/>
              </a:tabLst>
            </a:pPr>
            <a:r>
              <a:rPr lang="en-US" sz="2600" b="1" spc="-5" dirty="0">
                <a:latin typeface="Calibri"/>
                <a:cs typeface="Calibri"/>
              </a:rPr>
              <a:t>Entertainment Software </a:t>
            </a:r>
            <a:r>
              <a:rPr lang="en-US" sz="2600" spc="-5" dirty="0">
                <a:latin typeface="Calibri"/>
                <a:cs typeface="Calibri"/>
              </a:rPr>
              <a:t>(Games)</a:t>
            </a:r>
            <a:endParaRPr sz="2600" dirty="0">
              <a:latin typeface="Calibri"/>
              <a:cs typeface="Calibri"/>
            </a:endParaRPr>
          </a:p>
        </p:txBody>
      </p:sp>
      <p:sp>
        <p:nvSpPr>
          <p:cNvPr id="3" name="object 2"/>
          <p:cNvSpPr txBox="1">
            <a:spLocks noGrp="1"/>
          </p:cNvSpPr>
          <p:nvPr>
            <p:ph type="title"/>
          </p:nvPr>
        </p:nvSpPr>
        <p:spPr>
          <a:xfrm>
            <a:off x="143555" y="148350"/>
            <a:ext cx="641361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  Types of Application Software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3960" y="1887493"/>
            <a:ext cx="1527050" cy="15270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8745" y="3481895"/>
            <a:ext cx="1770430" cy="1770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8487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spc="-5" dirty="0">
                <a:latin typeface="Berlin Sans FB" panose="020E0602020502020306" pitchFamily="34" charset="0"/>
                <a:cs typeface="Calibri"/>
              </a:rPr>
              <a:t>Explain the parts of </a:t>
            </a:r>
            <a:r>
              <a:rPr lang="en-US" sz="3200" dirty="0">
                <a:latin typeface="Berlin Sans FB" panose="020E0602020502020306" pitchFamily="34" charset="0"/>
                <a:cs typeface="Calibri"/>
              </a:rPr>
              <a:t>a </a:t>
            </a:r>
            <a:r>
              <a:rPr lang="en-US" sz="3200" spc="-5" dirty="0">
                <a:latin typeface="Berlin Sans FB" panose="020E0602020502020306" pitchFamily="34" charset="0"/>
                <a:cs typeface="Calibri"/>
              </a:rPr>
              <a:t>computer system </a:t>
            </a:r>
            <a:endParaRPr lang="id-ID" sz="3200" spc="-5" dirty="0">
              <a:latin typeface="Berlin Sans FB" panose="020E0602020502020306" pitchFamily="34" charset="0"/>
              <a:cs typeface="Calibri"/>
            </a:endParaRPr>
          </a:p>
          <a:p>
            <a:pPr algn="l"/>
            <a:r>
              <a:rPr lang="id-ID" sz="3200" spc="-5" dirty="0">
                <a:latin typeface="Berlin Sans FB" panose="020E0602020502020306" pitchFamily="34" charset="0"/>
                <a:cs typeface="Calibri"/>
              </a:rPr>
              <a:t>Describe</a:t>
            </a:r>
            <a:r>
              <a:rPr lang="en-US" sz="3200" spc="-5" dirty="0">
                <a:latin typeface="Berlin Sans FB" panose="020E0602020502020306" pitchFamily="34" charset="0"/>
                <a:cs typeface="Calibri"/>
              </a:rPr>
              <a:t> the different hardware components and the functions of each.</a:t>
            </a:r>
            <a:endParaRPr lang="id-ID" sz="3200" spc="-5" dirty="0">
              <a:latin typeface="Berlin Sans FB" panose="020E0602020502020306" pitchFamily="34" charset="0"/>
              <a:cs typeface="Calibri"/>
            </a:endParaRPr>
          </a:p>
          <a:p>
            <a:pPr algn="l"/>
            <a:r>
              <a:rPr lang="en-US" sz="3200" spc="-5" dirty="0">
                <a:latin typeface="Berlin Sans FB" panose="020E0602020502020306" pitchFamily="34" charset="0"/>
                <a:cs typeface="Calibri"/>
              </a:rPr>
              <a:t>Define software</a:t>
            </a:r>
            <a:r>
              <a:rPr lang="id-ID" sz="3200" dirty="0">
                <a:latin typeface="Berlin Sans FB" panose="020E0602020502020306" pitchFamily="34" charset="0"/>
                <a:cs typeface="Calibri"/>
              </a:rPr>
              <a:t> and list </a:t>
            </a:r>
            <a:r>
              <a:rPr lang="en-US" sz="3200" spc="-5" dirty="0">
                <a:latin typeface="Berlin Sans FB" panose="020E0602020502020306" pitchFamily="34" charset="0"/>
                <a:cs typeface="Calibri"/>
              </a:rPr>
              <a:t>various types of software</a:t>
            </a:r>
            <a:r>
              <a:rPr lang="id-ID" sz="3200" spc="-5" dirty="0">
                <a:latin typeface="Berlin Sans FB" panose="020E0602020502020306" pitchFamily="34" charset="0"/>
                <a:cs typeface="Calibri"/>
              </a:rPr>
              <a:t>.</a:t>
            </a:r>
            <a:endParaRPr lang="id-ID" sz="3200" dirty="0">
              <a:latin typeface="Berlin Sans FB" panose="020E0602020502020306" pitchFamily="34" charset="0"/>
              <a:cs typeface="Calibri"/>
            </a:endParaRP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/>
              <a:t>A Computer System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96259" y="1173286"/>
            <a:ext cx="6566315" cy="3817625"/>
          </a:xfrm>
        </p:spPr>
        <p:txBody>
          <a:bodyPr>
            <a:normAutofit fontScale="70000" lnSpcReduction="20000"/>
          </a:bodyPr>
          <a:lstStyle/>
          <a:p>
            <a:pPr marL="0" marR="5080" indent="0" algn="just">
              <a:lnSpc>
                <a:spcPct val="100000"/>
              </a:lnSpc>
              <a:spcBef>
                <a:spcPts val="100"/>
              </a:spcBef>
              <a:buNone/>
            </a:pPr>
            <a:r>
              <a:rPr lang="en-US" sz="3200" dirty="0">
                <a:cs typeface="Calibri"/>
              </a:rPr>
              <a:t>A </a:t>
            </a:r>
            <a:r>
              <a:rPr lang="en-US" sz="3200" spc="-5" dirty="0">
                <a:cs typeface="Calibri"/>
              </a:rPr>
              <a:t>computer system consists of different units. These units  have their </a:t>
            </a:r>
            <a:r>
              <a:rPr lang="en-US" sz="3200" spc="-10" dirty="0">
                <a:cs typeface="Calibri"/>
              </a:rPr>
              <a:t>own </a:t>
            </a:r>
            <a:r>
              <a:rPr lang="en-US" sz="3200" spc="-5" dirty="0">
                <a:cs typeface="Calibri"/>
              </a:rPr>
              <a:t>functions. They are connected with </a:t>
            </a:r>
            <a:r>
              <a:rPr lang="en-US" sz="3200" dirty="0">
                <a:cs typeface="Calibri"/>
              </a:rPr>
              <a:t>each  </a:t>
            </a:r>
            <a:r>
              <a:rPr lang="en-US" sz="3200" spc="-5" dirty="0">
                <a:cs typeface="Calibri"/>
              </a:rPr>
              <a:t>other </a:t>
            </a:r>
            <a:r>
              <a:rPr lang="en-US" sz="3200" dirty="0">
                <a:cs typeface="Calibri"/>
              </a:rPr>
              <a:t>via cables </a:t>
            </a:r>
            <a:r>
              <a:rPr lang="en-US" sz="3200" spc="-5" dirty="0">
                <a:cs typeface="Calibri"/>
              </a:rPr>
              <a:t>or other medium. These units </a:t>
            </a:r>
            <a:r>
              <a:rPr lang="en-US" sz="3200" dirty="0">
                <a:cs typeface="Calibri"/>
              </a:rPr>
              <a:t>are  </a:t>
            </a:r>
            <a:r>
              <a:rPr lang="en-US" sz="3200" spc="-5" dirty="0">
                <a:cs typeface="Calibri"/>
              </a:rPr>
              <a:t>connected </a:t>
            </a:r>
            <a:r>
              <a:rPr lang="en-US" sz="3200" dirty="0">
                <a:cs typeface="Calibri"/>
              </a:rPr>
              <a:t>with a </a:t>
            </a:r>
            <a:r>
              <a:rPr lang="en-US" sz="3200" spc="-5" dirty="0">
                <a:cs typeface="Calibri"/>
              </a:rPr>
              <a:t>purpose of smooth operation of the computer. </a:t>
            </a:r>
          </a:p>
          <a:p>
            <a:pPr marL="0" marR="5080" indent="0" algn="just">
              <a:lnSpc>
                <a:spcPct val="100000"/>
              </a:lnSpc>
              <a:spcBef>
                <a:spcPts val="100"/>
              </a:spcBef>
              <a:buNone/>
            </a:pPr>
            <a:endParaRPr lang="en-US" sz="3200" spc="-5" dirty="0">
              <a:cs typeface="Calibri"/>
            </a:endParaRPr>
          </a:p>
          <a:p>
            <a:pPr marL="0" marR="5080" indent="0" algn="just">
              <a:lnSpc>
                <a:spcPct val="100000"/>
              </a:lnSpc>
              <a:spcBef>
                <a:spcPts val="100"/>
              </a:spcBef>
              <a:buNone/>
            </a:pPr>
            <a:r>
              <a:rPr lang="en-US" sz="3200" spc="-5" dirty="0">
                <a:cs typeface="Calibri"/>
              </a:rPr>
              <a:t>A computer system has four</a:t>
            </a:r>
            <a:r>
              <a:rPr lang="en-US" sz="3200" spc="-15" dirty="0">
                <a:cs typeface="Calibri"/>
              </a:rPr>
              <a:t> </a:t>
            </a:r>
            <a:r>
              <a:rPr lang="en-US" sz="3200" spc="-5" dirty="0">
                <a:cs typeface="Calibri"/>
              </a:rPr>
              <a:t>major functions</a:t>
            </a:r>
            <a:r>
              <a:rPr lang="id-ID" sz="3200" spc="-5" dirty="0">
                <a:cs typeface="Calibri"/>
              </a:rPr>
              <a:t>:</a:t>
            </a:r>
          </a:p>
          <a:p>
            <a:pPr marL="0" marR="5080" indent="0" algn="just">
              <a:lnSpc>
                <a:spcPct val="100000"/>
              </a:lnSpc>
              <a:spcBef>
                <a:spcPts val="100"/>
              </a:spcBef>
              <a:buNone/>
            </a:pPr>
            <a:endParaRPr lang="en-US" sz="3200" dirty="0">
              <a:cs typeface="Calibri"/>
            </a:endParaRPr>
          </a:p>
          <a:p>
            <a:pPr marL="354330" indent="-341630">
              <a:lnSpc>
                <a:spcPct val="100000"/>
              </a:lnSpc>
              <a:spcBef>
                <a:spcPts val="600"/>
              </a:spcBef>
              <a:buAutoNum type="arabicPeriod"/>
              <a:tabLst>
                <a:tab pos="354330" algn="l"/>
              </a:tabLst>
            </a:pPr>
            <a:r>
              <a:rPr lang="en-US" sz="3200" spc="-5" dirty="0">
                <a:cs typeface="Calibri"/>
              </a:rPr>
              <a:t>Input Unit,</a:t>
            </a:r>
            <a:endParaRPr lang="en-US" sz="3200" dirty="0">
              <a:cs typeface="Calibri"/>
            </a:endParaRPr>
          </a:p>
          <a:p>
            <a:pPr marL="354330" indent="-341630">
              <a:lnSpc>
                <a:spcPct val="100000"/>
              </a:lnSpc>
              <a:buAutoNum type="arabicPeriod"/>
              <a:tabLst>
                <a:tab pos="354330" algn="l"/>
              </a:tabLst>
            </a:pPr>
            <a:r>
              <a:rPr lang="en-US" sz="3200" spc="-5" dirty="0">
                <a:cs typeface="Calibri"/>
              </a:rPr>
              <a:t>Processing</a:t>
            </a:r>
            <a:r>
              <a:rPr lang="en-US" sz="3200" spc="-20" dirty="0">
                <a:cs typeface="Calibri"/>
              </a:rPr>
              <a:t> </a:t>
            </a:r>
            <a:r>
              <a:rPr lang="en-US" sz="3200" spc="-5" dirty="0">
                <a:cs typeface="Calibri"/>
              </a:rPr>
              <a:t>Unit,</a:t>
            </a:r>
            <a:endParaRPr lang="en-US" sz="3200" dirty="0">
              <a:cs typeface="Calibri"/>
            </a:endParaRPr>
          </a:p>
          <a:p>
            <a:pPr marL="354330" indent="-341630">
              <a:lnSpc>
                <a:spcPct val="100000"/>
              </a:lnSpc>
              <a:buAutoNum type="arabicPeriod"/>
              <a:tabLst>
                <a:tab pos="354330" algn="l"/>
              </a:tabLst>
            </a:pPr>
            <a:r>
              <a:rPr lang="en-US" sz="3200" spc="-5" dirty="0">
                <a:cs typeface="Calibri"/>
              </a:rPr>
              <a:t>Output </a:t>
            </a:r>
            <a:r>
              <a:rPr lang="en-US" sz="3200" spc="-10" dirty="0">
                <a:cs typeface="Calibri"/>
              </a:rPr>
              <a:t>Unit</a:t>
            </a:r>
            <a:endParaRPr lang="en-US" sz="3200" dirty="0">
              <a:cs typeface="Calibri"/>
            </a:endParaRPr>
          </a:p>
          <a:p>
            <a:pPr marL="354330" indent="-341630">
              <a:lnSpc>
                <a:spcPct val="100000"/>
              </a:lnSpc>
              <a:buAutoNum type="arabicPeriod"/>
              <a:tabLst>
                <a:tab pos="354330" algn="l"/>
              </a:tabLst>
            </a:pPr>
            <a:r>
              <a:rPr lang="en-US" sz="3200" spc="-5" dirty="0">
                <a:cs typeface="Calibri"/>
              </a:rPr>
              <a:t>Storage Unit.</a:t>
            </a:r>
            <a:endParaRPr lang="en-US" sz="3200" dirty="0">
              <a:cs typeface="Calibri"/>
            </a:endParaRPr>
          </a:p>
        </p:txBody>
      </p:sp>
      <p:sp>
        <p:nvSpPr>
          <p:cNvPr id="6" name="object 3"/>
          <p:cNvSpPr/>
          <p:nvPr/>
        </p:nvSpPr>
        <p:spPr>
          <a:xfrm>
            <a:off x="2892245" y="3172111"/>
            <a:ext cx="2670946" cy="18677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016338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3"/>
          <p:cNvSpPr/>
          <p:nvPr/>
        </p:nvSpPr>
        <p:spPr>
          <a:xfrm>
            <a:off x="2739540" y="2826163"/>
            <a:ext cx="3127555" cy="225382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 anchor="b" anchorCtr="0"/>
          <a:lstStyle/>
          <a:p>
            <a:endParaRPr/>
          </a:p>
        </p:txBody>
      </p:sp>
      <p:sp>
        <p:nvSpPr>
          <p:cNvPr id="9" name="object 5"/>
          <p:cNvSpPr txBox="1"/>
          <p:nvPr/>
        </p:nvSpPr>
        <p:spPr>
          <a:xfrm>
            <a:off x="259815" y="788423"/>
            <a:ext cx="6144645" cy="225382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99"/>
              </a:lnSpc>
              <a:spcBef>
                <a:spcPts val="95"/>
              </a:spcBef>
            </a:pPr>
            <a:r>
              <a:rPr spc="-5" dirty="0">
                <a:latin typeface="Calibri"/>
                <a:cs typeface="Calibri"/>
              </a:rPr>
              <a:t>The task of </a:t>
            </a:r>
            <a:r>
              <a:rPr lang="en-US" spc="-5" dirty="0">
                <a:latin typeface="Calibri"/>
                <a:cs typeface="Calibri"/>
              </a:rPr>
              <a:t>the </a:t>
            </a:r>
            <a:r>
              <a:rPr dirty="0">
                <a:latin typeface="Calibri"/>
                <a:cs typeface="Calibri"/>
              </a:rPr>
              <a:t>Input </a:t>
            </a:r>
            <a:r>
              <a:rPr spc="-5" dirty="0">
                <a:latin typeface="Calibri"/>
                <a:cs typeface="Calibri"/>
              </a:rPr>
              <a:t>Unit is very simple </a:t>
            </a:r>
            <a:r>
              <a:rPr dirty="0">
                <a:latin typeface="Calibri"/>
                <a:cs typeface="Calibri"/>
              </a:rPr>
              <a:t>– to </a:t>
            </a:r>
            <a:r>
              <a:rPr spc="-5" dirty="0">
                <a:latin typeface="Calibri"/>
                <a:cs typeface="Calibri"/>
              </a:rPr>
              <a:t>input </a:t>
            </a:r>
            <a:r>
              <a:rPr dirty="0">
                <a:latin typeface="Calibri"/>
                <a:cs typeface="Calibri"/>
              </a:rPr>
              <a:t>data </a:t>
            </a:r>
            <a:r>
              <a:rPr spc="-5" dirty="0">
                <a:latin typeface="Calibri"/>
                <a:cs typeface="Calibri"/>
              </a:rPr>
              <a:t>into </a:t>
            </a:r>
            <a:r>
              <a:rPr dirty="0">
                <a:latin typeface="Calibri"/>
                <a:cs typeface="Calibri"/>
              </a:rPr>
              <a:t>the  </a:t>
            </a:r>
            <a:r>
              <a:rPr spc="-5" dirty="0">
                <a:latin typeface="Calibri"/>
                <a:cs typeface="Calibri"/>
              </a:rPr>
              <a:t>computer. All </a:t>
            </a:r>
            <a:r>
              <a:rPr dirty="0">
                <a:latin typeface="Calibri"/>
                <a:cs typeface="Calibri"/>
              </a:rPr>
              <a:t>the </a:t>
            </a:r>
            <a:r>
              <a:rPr spc="-5" dirty="0">
                <a:latin typeface="Calibri"/>
                <a:cs typeface="Calibri"/>
              </a:rPr>
              <a:t>devices </a:t>
            </a:r>
            <a:r>
              <a:rPr dirty="0">
                <a:latin typeface="Calibri"/>
                <a:cs typeface="Calibri"/>
              </a:rPr>
              <a:t>that </a:t>
            </a:r>
            <a:r>
              <a:rPr spc="-5" dirty="0">
                <a:latin typeface="Calibri"/>
                <a:cs typeface="Calibri"/>
              </a:rPr>
              <a:t>somehow enter </a:t>
            </a:r>
            <a:r>
              <a:rPr dirty="0">
                <a:latin typeface="Calibri"/>
                <a:cs typeface="Calibri"/>
              </a:rPr>
              <a:t>data </a:t>
            </a:r>
            <a:r>
              <a:rPr spc="-5" dirty="0">
                <a:latin typeface="Calibri"/>
                <a:cs typeface="Calibri"/>
              </a:rPr>
              <a:t>in</a:t>
            </a:r>
            <a:r>
              <a:rPr lang="en-US" spc="-5" dirty="0">
                <a:latin typeface="Calibri"/>
                <a:cs typeface="Calibri"/>
              </a:rPr>
              <a:t>to the</a:t>
            </a:r>
            <a:r>
              <a:rPr spc="-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computer are </a:t>
            </a:r>
            <a:r>
              <a:rPr spc="-5" dirty="0">
                <a:latin typeface="Calibri"/>
                <a:cs typeface="Calibri"/>
              </a:rPr>
              <a:t>input devices. </a:t>
            </a:r>
            <a:r>
              <a:rPr dirty="0">
                <a:latin typeface="Calibri"/>
                <a:cs typeface="Calibri"/>
              </a:rPr>
              <a:t>We type </a:t>
            </a:r>
            <a:r>
              <a:rPr spc="-5" dirty="0">
                <a:latin typeface="Calibri"/>
                <a:cs typeface="Calibri"/>
              </a:rPr>
              <a:t>into </a:t>
            </a:r>
            <a:r>
              <a:rPr lang="en-US" spc="-5" dirty="0">
                <a:latin typeface="Calibri"/>
                <a:cs typeface="Calibri"/>
              </a:rPr>
              <a:t>a </a:t>
            </a:r>
            <a:r>
              <a:rPr spc="-5" dirty="0">
                <a:latin typeface="Calibri"/>
                <a:cs typeface="Calibri"/>
              </a:rPr>
              <a:t>keyboard to enter data, click </a:t>
            </a:r>
            <a:r>
              <a:rPr dirty="0">
                <a:latin typeface="Calibri"/>
                <a:cs typeface="Calibri"/>
              </a:rPr>
              <a:t>on </a:t>
            </a:r>
            <a:r>
              <a:rPr spc="-5" dirty="0">
                <a:latin typeface="Calibri"/>
                <a:cs typeface="Calibri"/>
              </a:rPr>
              <a:t>mouse to  issue commands, scan images, record voice</a:t>
            </a:r>
            <a:r>
              <a:rPr lang="en-US" spc="-5" dirty="0">
                <a:latin typeface="Calibri"/>
                <a:cs typeface="Calibri"/>
              </a:rPr>
              <a:t>s</a:t>
            </a:r>
            <a:r>
              <a:rPr spc="-5" dirty="0">
                <a:latin typeface="Calibri"/>
                <a:cs typeface="Calibri"/>
              </a:rPr>
              <a:t>, </a:t>
            </a:r>
            <a:r>
              <a:rPr lang="en-US" spc="-5" dirty="0">
                <a:latin typeface="Calibri"/>
                <a:cs typeface="Calibri"/>
              </a:rPr>
              <a:t>and </a:t>
            </a:r>
            <a:r>
              <a:rPr spc="-5" dirty="0">
                <a:latin typeface="Calibri"/>
                <a:cs typeface="Calibri"/>
              </a:rPr>
              <a:t>shoot video</a:t>
            </a:r>
            <a:r>
              <a:rPr lang="en-US" spc="-5" dirty="0">
                <a:latin typeface="Calibri"/>
                <a:cs typeface="Calibri"/>
              </a:rPr>
              <a:t>s.  All are examples of input.</a:t>
            </a:r>
          </a:p>
          <a:p>
            <a:pPr marL="12700" marR="5080">
              <a:lnSpc>
                <a:spcPct val="100099"/>
              </a:lnSpc>
              <a:spcBef>
                <a:spcPts val="95"/>
              </a:spcBef>
            </a:pPr>
            <a:endParaRPr lang="en-US" spc="-5" dirty="0">
              <a:latin typeface="Calibri"/>
              <a:cs typeface="Calibri"/>
            </a:endParaRPr>
          </a:p>
          <a:p>
            <a:pPr marL="12700" marR="5080">
              <a:lnSpc>
                <a:spcPct val="100099"/>
              </a:lnSpc>
              <a:spcBef>
                <a:spcPts val="95"/>
              </a:spcBef>
            </a:pPr>
            <a:r>
              <a:rPr lang="en-US" spc="-5" dirty="0">
                <a:latin typeface="Calibri"/>
                <a:cs typeface="Calibri"/>
              </a:rPr>
              <a:t>The two most commonly used input devices are a keyboard and a mouse.</a:t>
            </a:r>
          </a:p>
        </p:txBody>
      </p:sp>
      <p:sp>
        <p:nvSpPr>
          <p:cNvPr id="10" name="Title 3"/>
          <p:cNvSpPr>
            <a:spLocks noGrp="1"/>
          </p:cNvSpPr>
          <p:nvPr>
            <p:ph type="title"/>
          </p:nvPr>
        </p:nvSpPr>
        <p:spPr>
          <a:xfrm>
            <a:off x="259816" y="81448"/>
            <a:ext cx="6413610" cy="601276"/>
          </a:xfrm>
        </p:spPr>
        <p:txBody>
          <a:bodyPr>
            <a:normAutofit fontScale="90000"/>
          </a:bodyPr>
          <a:lstStyle/>
          <a:p>
            <a:r>
              <a:rPr lang="id-ID" dirty="0"/>
              <a:t>Input Unit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81728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/>
          <p:cNvSpPr>
            <a:spLocks noGrp="1"/>
          </p:cNvSpPr>
          <p:nvPr>
            <p:ph type="title"/>
          </p:nvPr>
        </p:nvSpPr>
        <p:spPr>
          <a:xfrm>
            <a:off x="259816" y="81448"/>
            <a:ext cx="6413610" cy="601276"/>
          </a:xfrm>
        </p:spPr>
        <p:txBody>
          <a:bodyPr>
            <a:normAutofit fontScale="90000"/>
          </a:bodyPr>
          <a:lstStyle/>
          <a:p>
            <a:r>
              <a:rPr lang="id-ID" dirty="0"/>
              <a:t>Processing Unit</a:t>
            </a:r>
            <a:endParaRPr lang="en-US" dirty="0"/>
          </a:p>
        </p:txBody>
      </p:sp>
      <p:sp>
        <p:nvSpPr>
          <p:cNvPr id="4" name="object 3"/>
          <p:cNvSpPr/>
          <p:nvPr/>
        </p:nvSpPr>
        <p:spPr>
          <a:xfrm>
            <a:off x="4266590" y="2985019"/>
            <a:ext cx="1527050" cy="15270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4"/>
          <p:cNvSpPr txBox="1"/>
          <p:nvPr/>
        </p:nvSpPr>
        <p:spPr>
          <a:xfrm>
            <a:off x="242879" y="710061"/>
            <a:ext cx="6314286" cy="1705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99900"/>
              </a:lnSpc>
              <a:spcBef>
                <a:spcPts val="100"/>
              </a:spcBef>
            </a:pPr>
            <a:r>
              <a:rPr sz="2200" spc="-5" dirty="0">
                <a:latin typeface="Calibri"/>
                <a:cs typeface="Calibri"/>
              </a:rPr>
              <a:t>The task of processing unit is to process data. It obtains  data </a:t>
            </a:r>
            <a:r>
              <a:rPr sz="2200" dirty="0">
                <a:latin typeface="Calibri"/>
                <a:cs typeface="Calibri"/>
              </a:rPr>
              <a:t>from </a:t>
            </a:r>
            <a:r>
              <a:rPr lang="en-US" sz="2200" dirty="0">
                <a:latin typeface="Calibri"/>
                <a:cs typeface="Calibri"/>
              </a:rPr>
              <a:t>the </a:t>
            </a:r>
            <a:r>
              <a:rPr sz="2200" spc="-10" dirty="0">
                <a:latin typeface="Calibri"/>
                <a:cs typeface="Calibri"/>
              </a:rPr>
              <a:t>input unit, </a:t>
            </a:r>
            <a:r>
              <a:rPr sz="2200" spc="-5" dirty="0">
                <a:latin typeface="Calibri"/>
                <a:cs typeface="Calibri"/>
              </a:rPr>
              <a:t>performs </a:t>
            </a:r>
            <a:r>
              <a:rPr lang="en-US" sz="2200" spc="-5" dirty="0">
                <a:latin typeface="Calibri"/>
                <a:cs typeface="Calibri"/>
              </a:rPr>
              <a:t>the </a:t>
            </a:r>
            <a:r>
              <a:rPr sz="2200" spc="-5" dirty="0">
                <a:latin typeface="Calibri"/>
                <a:cs typeface="Calibri"/>
              </a:rPr>
              <a:t>necessary </a:t>
            </a:r>
            <a:r>
              <a:rPr sz="2200" spc="-10" dirty="0">
                <a:latin typeface="Calibri"/>
                <a:cs typeface="Calibri"/>
              </a:rPr>
              <a:t>calculation</a:t>
            </a:r>
            <a:r>
              <a:rPr lang="en-US" sz="2200" spc="-10" dirty="0">
                <a:latin typeface="Calibri"/>
                <a:cs typeface="Calibri"/>
              </a:rPr>
              <a:t>s</a:t>
            </a:r>
            <a:r>
              <a:rPr sz="2200" spc="-10" dirty="0">
                <a:latin typeface="Calibri"/>
                <a:cs typeface="Calibri"/>
              </a:rPr>
              <a:t>,  </a:t>
            </a:r>
            <a:r>
              <a:rPr lang="en-US" sz="2200" spc="-10" dirty="0">
                <a:latin typeface="Calibri"/>
                <a:cs typeface="Calibri"/>
              </a:rPr>
              <a:t>and </a:t>
            </a:r>
            <a:r>
              <a:rPr sz="2200" spc="-5" dirty="0">
                <a:latin typeface="Calibri"/>
                <a:cs typeface="Calibri"/>
              </a:rPr>
              <a:t>comparisons to </a:t>
            </a:r>
            <a:r>
              <a:rPr sz="2200" spc="-10" dirty="0">
                <a:latin typeface="Calibri"/>
                <a:cs typeface="Calibri"/>
              </a:rPr>
              <a:t>produce the </a:t>
            </a:r>
            <a:r>
              <a:rPr sz="2200" spc="-5" dirty="0">
                <a:latin typeface="Calibri"/>
                <a:cs typeface="Calibri"/>
              </a:rPr>
              <a:t>result. </a:t>
            </a:r>
            <a:r>
              <a:rPr sz="2200" spc="-10" dirty="0">
                <a:latin typeface="Calibri"/>
                <a:cs typeface="Calibri"/>
              </a:rPr>
              <a:t>This </a:t>
            </a:r>
            <a:r>
              <a:rPr sz="2200" spc="-5" dirty="0">
                <a:latin typeface="Calibri"/>
                <a:cs typeface="Calibri"/>
              </a:rPr>
              <a:t>unit is often  </a:t>
            </a:r>
            <a:r>
              <a:rPr sz="2200" spc="-10" dirty="0">
                <a:latin typeface="Calibri"/>
                <a:cs typeface="Calibri"/>
              </a:rPr>
              <a:t>called the central </a:t>
            </a:r>
            <a:r>
              <a:rPr sz="2200" spc="-5" dirty="0">
                <a:latin typeface="Calibri"/>
                <a:cs typeface="Calibri"/>
              </a:rPr>
              <a:t>processing unit (CPU)</a:t>
            </a:r>
            <a:r>
              <a:rPr lang="en-US" sz="2200" spc="-5" dirty="0">
                <a:latin typeface="Calibri"/>
                <a:cs typeface="Calibri"/>
              </a:rPr>
              <a:t>.  It is known as the “brains” of the computer.</a:t>
            </a:r>
            <a:endParaRPr sz="22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573658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>
            <a:spLocks noGrp="1"/>
          </p:cNvSpPr>
          <p:nvPr>
            <p:ph type="title"/>
          </p:nvPr>
        </p:nvSpPr>
        <p:spPr>
          <a:xfrm>
            <a:off x="176455" y="409762"/>
            <a:ext cx="6413610" cy="601276"/>
          </a:xfrm>
        </p:spPr>
        <p:txBody>
          <a:bodyPr>
            <a:normAutofit fontScale="90000"/>
          </a:bodyPr>
          <a:lstStyle/>
          <a:p>
            <a:r>
              <a:rPr lang="id-ID" dirty="0"/>
              <a:t>Output Unit</a:t>
            </a:r>
            <a:endParaRPr lang="en-US" dirty="0"/>
          </a:p>
        </p:txBody>
      </p:sp>
      <p:sp>
        <p:nvSpPr>
          <p:cNvPr id="3" name="object 4"/>
          <p:cNvSpPr txBox="1"/>
          <p:nvPr/>
        </p:nvSpPr>
        <p:spPr>
          <a:xfrm>
            <a:off x="296260" y="1011038"/>
            <a:ext cx="6626225" cy="225446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Calibri"/>
                <a:cs typeface="Calibri"/>
              </a:rPr>
              <a:t>This </a:t>
            </a:r>
            <a:r>
              <a:rPr sz="2400" spc="-5" dirty="0">
                <a:latin typeface="Calibri"/>
                <a:cs typeface="Calibri"/>
              </a:rPr>
              <a:t>unit provides results </a:t>
            </a:r>
            <a:r>
              <a:rPr sz="2400" dirty="0">
                <a:latin typeface="Calibri"/>
                <a:cs typeface="Calibri"/>
              </a:rPr>
              <a:t>to </a:t>
            </a:r>
            <a:r>
              <a:rPr sz="2400" spc="-5" dirty="0">
                <a:latin typeface="Calibri"/>
                <a:cs typeface="Calibri"/>
              </a:rPr>
              <a:t>the user in </a:t>
            </a:r>
            <a:r>
              <a:rPr lang="en-US" sz="2400" spc="-5" dirty="0">
                <a:latin typeface="Calibri"/>
                <a:cs typeface="Calibri"/>
              </a:rPr>
              <a:t>a </a:t>
            </a:r>
            <a:r>
              <a:rPr sz="2400" spc="-5" dirty="0">
                <a:latin typeface="Calibri"/>
                <a:cs typeface="Calibri"/>
              </a:rPr>
              <a:t>suitable form.  </a:t>
            </a:r>
            <a:r>
              <a:rPr sz="2400" dirty="0">
                <a:latin typeface="Calibri"/>
                <a:cs typeface="Calibri"/>
              </a:rPr>
              <a:t>A </a:t>
            </a:r>
            <a:r>
              <a:rPr sz="2400" spc="-5" dirty="0">
                <a:latin typeface="Calibri"/>
                <a:cs typeface="Calibri"/>
              </a:rPr>
              <a:t>computer </a:t>
            </a:r>
            <a:r>
              <a:rPr sz="2400" dirty="0">
                <a:latin typeface="Calibri"/>
                <a:cs typeface="Calibri"/>
              </a:rPr>
              <a:t>may</a:t>
            </a:r>
            <a:r>
              <a:rPr lang="en-US"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display on</a:t>
            </a:r>
            <a:r>
              <a:rPr lang="en-US" sz="2400" spc="-5" dirty="0">
                <a:latin typeface="Calibri"/>
                <a:cs typeface="Calibri"/>
              </a:rPr>
              <a:t> the</a:t>
            </a:r>
            <a:r>
              <a:rPr sz="2400" spc="-5" dirty="0">
                <a:latin typeface="Calibri"/>
                <a:cs typeface="Calibri"/>
              </a:rPr>
              <a:t> monitor, produce </a:t>
            </a:r>
            <a:r>
              <a:rPr sz="2400" spc="-10" dirty="0">
                <a:latin typeface="Calibri"/>
                <a:cs typeface="Calibri"/>
              </a:rPr>
              <a:t>sound </a:t>
            </a:r>
            <a:r>
              <a:rPr lang="en-US" sz="2400" spc="-5" dirty="0">
                <a:latin typeface="Calibri"/>
                <a:cs typeface="Calibri"/>
              </a:rPr>
              <a:t>from a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speaker, </a:t>
            </a:r>
            <a:r>
              <a:rPr sz="2400" spc="-10" dirty="0">
                <a:latin typeface="Calibri"/>
                <a:cs typeface="Calibri"/>
              </a:rPr>
              <a:t>or</a:t>
            </a:r>
            <a:r>
              <a:rPr lang="en-US" sz="2400" spc="-10" dirty="0">
                <a:latin typeface="Calibri"/>
                <a:cs typeface="Calibri"/>
              </a:rPr>
              <a:t> a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printout  t</a:t>
            </a:r>
            <a:r>
              <a:rPr lang="en-US" sz="2400" spc="-5" dirty="0">
                <a:latin typeface="Calibri"/>
                <a:cs typeface="Calibri"/>
              </a:rPr>
              <a:t>hrough the printer.</a:t>
            </a:r>
          </a:p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en-US" sz="2400" spc="-5" dirty="0">
                <a:latin typeface="Calibri"/>
                <a:cs typeface="Calibri"/>
              </a:rPr>
              <a:t>A printer produces a hard copy of output.</a:t>
            </a:r>
          </a:p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en-US" sz="2400" spc="-5" dirty="0">
                <a:latin typeface="Calibri"/>
                <a:cs typeface="Calibri"/>
              </a:rPr>
              <a:t>The monitor produces a soft copy of output.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4" name="object 3"/>
          <p:cNvSpPr/>
          <p:nvPr/>
        </p:nvSpPr>
        <p:spPr>
          <a:xfrm>
            <a:off x="2586835" y="3265501"/>
            <a:ext cx="2290574" cy="198516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987067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/>
          <p:cNvSpPr>
            <a:spLocks noGrp="1"/>
          </p:cNvSpPr>
          <p:nvPr>
            <p:ph type="title"/>
          </p:nvPr>
        </p:nvSpPr>
        <p:spPr>
          <a:xfrm>
            <a:off x="143555" y="104352"/>
            <a:ext cx="6413610" cy="601276"/>
          </a:xfrm>
        </p:spPr>
        <p:txBody>
          <a:bodyPr>
            <a:normAutofit fontScale="90000"/>
          </a:bodyPr>
          <a:lstStyle/>
          <a:p>
            <a:r>
              <a:rPr lang="id-ID" dirty="0"/>
              <a:t>Storage Unit</a:t>
            </a:r>
            <a:endParaRPr lang="en-US" dirty="0"/>
          </a:p>
        </p:txBody>
      </p:sp>
      <p:sp>
        <p:nvSpPr>
          <p:cNvPr id="4" name="object 3"/>
          <p:cNvSpPr/>
          <p:nvPr/>
        </p:nvSpPr>
        <p:spPr>
          <a:xfrm>
            <a:off x="3961180" y="2242222"/>
            <a:ext cx="2137870" cy="28155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4"/>
          <p:cNvSpPr/>
          <p:nvPr/>
        </p:nvSpPr>
        <p:spPr>
          <a:xfrm>
            <a:off x="327214" y="1936812"/>
            <a:ext cx="3481261" cy="31209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5"/>
          <p:cNvSpPr txBox="1"/>
          <p:nvPr/>
        </p:nvSpPr>
        <p:spPr>
          <a:xfrm>
            <a:off x="296260" y="705628"/>
            <a:ext cx="6260905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lang="en-US" sz="2400" spc="-5" dirty="0">
                <a:latin typeface="Calibri"/>
                <a:cs typeface="Calibri"/>
              </a:rPr>
              <a:t>The s</a:t>
            </a:r>
            <a:r>
              <a:rPr sz="2400" spc="-5" dirty="0">
                <a:latin typeface="Calibri"/>
                <a:cs typeface="Calibri"/>
              </a:rPr>
              <a:t>torage </a:t>
            </a:r>
            <a:r>
              <a:rPr sz="2400" spc="-10" dirty="0">
                <a:latin typeface="Calibri"/>
                <a:cs typeface="Calibri"/>
              </a:rPr>
              <a:t>unit </a:t>
            </a:r>
            <a:r>
              <a:rPr sz="2400" spc="-5" dirty="0">
                <a:latin typeface="Calibri"/>
                <a:cs typeface="Calibri"/>
              </a:rPr>
              <a:t>facilitates the data storage </a:t>
            </a:r>
            <a:r>
              <a:rPr sz="2400" spc="-10" dirty="0">
                <a:latin typeface="Calibri"/>
                <a:cs typeface="Calibri"/>
              </a:rPr>
              <a:t>in  </a:t>
            </a:r>
            <a:r>
              <a:rPr sz="2400" spc="-5" dirty="0">
                <a:latin typeface="Calibri"/>
                <a:cs typeface="Calibri"/>
              </a:rPr>
              <a:t>computer so that it </a:t>
            </a:r>
            <a:r>
              <a:rPr sz="2400" dirty="0">
                <a:latin typeface="Calibri"/>
                <a:cs typeface="Calibri"/>
              </a:rPr>
              <a:t>can </a:t>
            </a:r>
            <a:r>
              <a:rPr sz="2400" spc="-5" dirty="0">
                <a:latin typeface="Calibri"/>
                <a:cs typeface="Calibri"/>
              </a:rPr>
              <a:t>be kept safe for </a:t>
            </a:r>
            <a:r>
              <a:rPr sz="2400" spc="-10" dirty="0">
                <a:latin typeface="Calibri"/>
                <a:cs typeface="Calibri"/>
              </a:rPr>
              <a:t>future  </a:t>
            </a:r>
            <a:r>
              <a:rPr sz="2400" spc="-5" dirty="0">
                <a:latin typeface="Calibri"/>
                <a:cs typeface="Calibri"/>
              </a:rPr>
              <a:t>use.</a:t>
            </a:r>
            <a:endParaRPr sz="24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771634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"/>
          <p:cNvSpPr/>
          <p:nvPr/>
        </p:nvSpPr>
        <p:spPr>
          <a:xfrm>
            <a:off x="143555" y="1325992"/>
            <a:ext cx="6108200" cy="350794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Title 3"/>
          <p:cNvSpPr>
            <a:spLocks noGrp="1"/>
          </p:cNvSpPr>
          <p:nvPr>
            <p:ph type="title"/>
          </p:nvPr>
        </p:nvSpPr>
        <p:spPr>
          <a:xfrm>
            <a:off x="143555" y="409762"/>
            <a:ext cx="6413610" cy="601276"/>
          </a:xfrm>
        </p:spPr>
        <p:txBody>
          <a:bodyPr>
            <a:normAutofit/>
          </a:bodyPr>
          <a:lstStyle/>
          <a:p>
            <a:r>
              <a:rPr lang="id-ID" sz="2700" dirty="0"/>
              <a:t>View of </a:t>
            </a:r>
            <a:r>
              <a:rPr lang="en-US" sz="2700" dirty="0"/>
              <a:t>a </a:t>
            </a:r>
            <a:r>
              <a:rPr lang="id-ID" sz="2700" dirty="0"/>
              <a:t>Personal Computer System</a:t>
            </a:r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22378580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"/>
          <p:cNvSpPr txBox="1"/>
          <p:nvPr/>
        </p:nvSpPr>
        <p:spPr>
          <a:xfrm>
            <a:off x="296260" y="1020582"/>
            <a:ext cx="5868520" cy="225702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63525" algn="just">
              <a:lnSpc>
                <a:spcPct val="100000"/>
              </a:lnSpc>
              <a:spcBef>
                <a:spcPts val="790"/>
              </a:spcBef>
            </a:pPr>
            <a:r>
              <a:rPr sz="2500" spc="-5" dirty="0">
                <a:latin typeface="Calibri"/>
                <a:cs typeface="Calibri"/>
              </a:rPr>
              <a:t>Software is </a:t>
            </a:r>
            <a:r>
              <a:rPr sz="2500" dirty="0">
                <a:latin typeface="Calibri"/>
                <a:cs typeface="Calibri"/>
              </a:rPr>
              <a:t>a set </a:t>
            </a:r>
            <a:r>
              <a:rPr sz="2500" spc="-5" dirty="0">
                <a:latin typeface="Calibri"/>
                <a:cs typeface="Calibri"/>
              </a:rPr>
              <a:t>of instructions that tells </a:t>
            </a:r>
            <a:r>
              <a:rPr sz="2500" spc="-10" dirty="0">
                <a:latin typeface="Calibri"/>
                <a:cs typeface="Calibri"/>
              </a:rPr>
              <a:t>the  </a:t>
            </a:r>
            <a:r>
              <a:rPr sz="2500" spc="-5" dirty="0">
                <a:latin typeface="Calibri"/>
                <a:cs typeface="Calibri"/>
              </a:rPr>
              <a:t>computer </a:t>
            </a:r>
            <a:r>
              <a:rPr sz="2500" dirty="0">
                <a:latin typeface="Calibri"/>
                <a:cs typeface="Calibri"/>
              </a:rPr>
              <a:t>what </a:t>
            </a:r>
            <a:r>
              <a:rPr sz="2500" spc="-5" dirty="0">
                <a:latin typeface="Calibri"/>
                <a:cs typeface="Calibri"/>
              </a:rPr>
              <a:t>to</a:t>
            </a:r>
            <a:r>
              <a:rPr sz="2500" spc="-35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do.</a:t>
            </a:r>
            <a:endParaRPr sz="2500" dirty="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  <a:spcBef>
                <a:spcPts val="800"/>
              </a:spcBef>
            </a:pPr>
            <a:r>
              <a:rPr sz="2500" spc="-5" dirty="0">
                <a:latin typeface="Calibri"/>
                <a:cs typeface="Calibri"/>
              </a:rPr>
              <a:t>Software can be split into two main</a:t>
            </a:r>
            <a:r>
              <a:rPr sz="2500" spc="-40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types:</a:t>
            </a:r>
            <a:endParaRPr sz="2500" dirty="0">
              <a:latin typeface="Calibri"/>
              <a:cs typeface="Calibri"/>
            </a:endParaRPr>
          </a:p>
          <a:p>
            <a:pPr marL="155575" indent="-143510" algn="just">
              <a:lnSpc>
                <a:spcPct val="100000"/>
              </a:lnSpc>
              <a:spcBef>
                <a:spcPts val="870"/>
              </a:spcBef>
              <a:buSzPct val="96875"/>
              <a:buFont typeface="Arial"/>
              <a:buChar char="•"/>
              <a:tabLst>
                <a:tab pos="156210" algn="l"/>
              </a:tabLst>
            </a:pPr>
            <a:r>
              <a:rPr sz="2500" spc="-5" dirty="0">
                <a:latin typeface="Calibri"/>
                <a:cs typeface="Calibri"/>
              </a:rPr>
              <a:t>system</a:t>
            </a:r>
            <a:r>
              <a:rPr sz="2500" spc="-15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software</a:t>
            </a:r>
            <a:endParaRPr sz="2500" dirty="0">
              <a:latin typeface="Calibri"/>
              <a:cs typeface="Calibri"/>
            </a:endParaRPr>
          </a:p>
          <a:p>
            <a:pPr marL="155575" indent="-143510" algn="just">
              <a:lnSpc>
                <a:spcPct val="100000"/>
              </a:lnSpc>
              <a:spcBef>
                <a:spcPts val="800"/>
              </a:spcBef>
              <a:buSzPct val="96875"/>
              <a:buFont typeface="Arial"/>
              <a:buChar char="•"/>
              <a:tabLst>
                <a:tab pos="156210" algn="l"/>
              </a:tabLst>
            </a:pPr>
            <a:r>
              <a:rPr sz="2500" spc="-5" dirty="0">
                <a:latin typeface="Calibri"/>
                <a:cs typeface="Calibri"/>
              </a:rPr>
              <a:t>application</a:t>
            </a:r>
            <a:r>
              <a:rPr sz="2500" spc="-15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software</a:t>
            </a:r>
            <a:endParaRPr sz="2500" dirty="0">
              <a:latin typeface="Calibri"/>
              <a:cs typeface="Calibri"/>
            </a:endParaRPr>
          </a:p>
        </p:txBody>
      </p:sp>
      <p:sp>
        <p:nvSpPr>
          <p:cNvPr id="3" name="Title 3"/>
          <p:cNvSpPr>
            <a:spLocks noGrp="1"/>
          </p:cNvSpPr>
          <p:nvPr>
            <p:ph type="title"/>
          </p:nvPr>
        </p:nvSpPr>
        <p:spPr>
          <a:xfrm>
            <a:off x="296260" y="257057"/>
            <a:ext cx="1985165" cy="601276"/>
          </a:xfrm>
        </p:spPr>
        <p:txBody>
          <a:bodyPr>
            <a:normAutofit/>
          </a:bodyPr>
          <a:lstStyle/>
          <a:p>
            <a:r>
              <a:rPr lang="id-ID" sz="3000" b="1" dirty="0"/>
              <a:t>Software</a:t>
            </a:r>
            <a:endParaRPr lang="en-US" sz="3000" b="1" dirty="0"/>
          </a:p>
        </p:txBody>
      </p:sp>
    </p:spTree>
    <p:extLst>
      <p:ext uri="{BB962C8B-B14F-4D97-AF65-F5344CB8AC3E}">
        <p14:creationId xmlns:p14="http://schemas.microsoft.com/office/powerpoint/2010/main" val="6276647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2324</TotalTime>
  <Words>476</Words>
  <Application>Microsoft Office PowerPoint</Application>
  <PresentationFormat>Custom</PresentationFormat>
  <Paragraphs>50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Berlin Sans FB</vt:lpstr>
      <vt:lpstr>Calibri</vt:lpstr>
      <vt:lpstr>Cooper Black</vt:lpstr>
      <vt:lpstr>Office Theme</vt:lpstr>
      <vt:lpstr>Computer Hardware</vt:lpstr>
      <vt:lpstr>Objectives</vt:lpstr>
      <vt:lpstr>A Computer System</vt:lpstr>
      <vt:lpstr>Input Unit</vt:lpstr>
      <vt:lpstr>Processing Unit</vt:lpstr>
      <vt:lpstr>Output Unit</vt:lpstr>
      <vt:lpstr>Storage Unit</vt:lpstr>
      <vt:lpstr>View of a Personal Computer System</vt:lpstr>
      <vt:lpstr>Software</vt:lpstr>
      <vt:lpstr>   System Software</vt:lpstr>
      <vt:lpstr>   Examples of System Software</vt:lpstr>
      <vt:lpstr>   Application Software</vt:lpstr>
      <vt:lpstr>  Types of Application Software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Julian</dc:creator>
  <cp:lastModifiedBy>Tracey Latham</cp:lastModifiedBy>
  <cp:revision>172</cp:revision>
  <dcterms:created xsi:type="dcterms:W3CDTF">2013-08-21T19:17:07Z</dcterms:created>
  <dcterms:modified xsi:type="dcterms:W3CDTF">2020-08-23T15:16:17Z</dcterms:modified>
</cp:coreProperties>
</file>