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57"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A3346B-8C35-4D05-AEDA-2B8FC8724C46}"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837E5-3932-4D41-B294-01DB536773CE}" type="slidenum">
              <a:rPr lang="en-US" smtClean="0"/>
              <a:t>‹#›</a:t>
            </a:fld>
            <a:endParaRPr lang="en-US"/>
          </a:p>
        </p:txBody>
      </p:sp>
      <p:pic>
        <p:nvPicPr>
          <p:cNvPr id="8" name="Picture 7"/>
          <p:cNvPicPr>
            <a:picLocks noChangeAspect="1"/>
          </p:cNvPicPr>
          <p:nvPr userDrawn="1"/>
        </p:nvPicPr>
        <p:blipFill>
          <a:blip r:embed="rId2"/>
          <a:stretch>
            <a:fillRect/>
          </a:stretch>
        </p:blipFill>
        <p:spPr>
          <a:xfrm>
            <a:off x="0" y="-1"/>
            <a:ext cx="12192000" cy="5579165"/>
          </a:xfrm>
          <a:prstGeom prst="rect">
            <a:avLst/>
          </a:prstGeom>
        </p:spPr>
      </p:pic>
    </p:spTree>
    <p:extLst>
      <p:ext uri="{BB962C8B-B14F-4D97-AF65-F5344CB8AC3E}">
        <p14:creationId xmlns:p14="http://schemas.microsoft.com/office/powerpoint/2010/main" val="135544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3346B-8C35-4D05-AEDA-2B8FC8724C46}"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03483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3346B-8C35-4D05-AEDA-2B8FC8724C46}"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84273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481806"/>
            <a:ext cx="11654971" cy="1325563"/>
          </a:xfrm>
        </p:spPr>
        <p:txBody>
          <a:bodyPr/>
          <a:lstStyle>
            <a:lvl1pPr algn="ctr">
              <a:defRPr b="1">
                <a:solidFill>
                  <a:srgbClr val="00808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61257" y="1825625"/>
            <a:ext cx="11654971" cy="4351338"/>
          </a:xfrm>
        </p:spPr>
        <p:txBody>
          <a:bodyPr/>
          <a:lstStyle>
            <a:lvl1pPr>
              <a:buClr>
                <a:srgbClr val="7030A0"/>
              </a:buClr>
              <a:defRPr>
                <a:solidFill>
                  <a:schemeClr val="bg1"/>
                </a:solidFill>
              </a:defRPr>
            </a:lvl1pPr>
            <a:lvl2pPr>
              <a:buClr>
                <a:srgbClr val="FF0000"/>
              </a:buClr>
              <a:defRPr>
                <a:solidFill>
                  <a:schemeClr val="bg1"/>
                </a:solidFill>
              </a:defRPr>
            </a:lvl2pPr>
            <a:lvl3pPr>
              <a:buClr>
                <a:srgbClr val="FF0000"/>
              </a:buClr>
              <a:defRPr>
                <a:solidFill>
                  <a:schemeClr val="bg1"/>
                </a:solidFill>
              </a:defRPr>
            </a:lvl3pPr>
            <a:lvl4pPr>
              <a:buClr>
                <a:srgbClr val="FF0000"/>
              </a:buClr>
              <a:defRPr>
                <a:solidFill>
                  <a:schemeClr val="bg1"/>
                </a:solidFill>
              </a:defRPr>
            </a:lvl4pPr>
            <a:lvl5pPr>
              <a:buClr>
                <a:srgbClr val="FF0000"/>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7A3346B-8C35-4D05-AEDA-2B8FC8724C46}"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837E5-3932-4D41-B294-01DB536773CE}" type="slidenum">
              <a:rPr lang="en-US" smtClean="0"/>
              <a:t>‹#›</a:t>
            </a:fld>
            <a:endParaRPr lang="en-US"/>
          </a:p>
        </p:txBody>
      </p:sp>
      <p:pic>
        <p:nvPicPr>
          <p:cNvPr id="7" name="Picture 6"/>
          <p:cNvPicPr>
            <a:picLocks noChangeAspect="1"/>
          </p:cNvPicPr>
          <p:nvPr userDrawn="1"/>
        </p:nvPicPr>
        <p:blipFill rotWithShape="1">
          <a:blip r:embed="rId2"/>
          <a:srcRect b="72988"/>
          <a:stretch/>
        </p:blipFill>
        <p:spPr>
          <a:xfrm>
            <a:off x="0" y="0"/>
            <a:ext cx="12192000" cy="682171"/>
          </a:xfrm>
          <a:prstGeom prst="rect">
            <a:avLst/>
          </a:prstGeom>
        </p:spPr>
      </p:pic>
      <p:pic>
        <p:nvPicPr>
          <p:cNvPr id="8" name="Picture 7"/>
          <p:cNvPicPr>
            <a:picLocks noChangeAspect="1"/>
          </p:cNvPicPr>
          <p:nvPr userDrawn="1"/>
        </p:nvPicPr>
        <p:blipFill rotWithShape="1">
          <a:blip r:embed="rId2"/>
          <a:srcRect t="65275"/>
          <a:stretch/>
        </p:blipFill>
        <p:spPr>
          <a:xfrm>
            <a:off x="0" y="6176963"/>
            <a:ext cx="12192000" cy="681037"/>
          </a:xfrm>
          <a:prstGeom prst="rect">
            <a:avLst/>
          </a:prstGeom>
        </p:spPr>
      </p:pic>
    </p:spTree>
    <p:extLst>
      <p:ext uri="{BB962C8B-B14F-4D97-AF65-F5344CB8AC3E}">
        <p14:creationId xmlns:p14="http://schemas.microsoft.com/office/powerpoint/2010/main" val="266505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A3346B-8C35-4D05-AEDA-2B8FC8724C46}"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73141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3346B-8C35-4D05-AEDA-2B8FC8724C46}"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29030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A3346B-8C35-4D05-AEDA-2B8FC8724C46}"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34535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A3346B-8C35-4D05-AEDA-2B8FC8724C46}"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384378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3346B-8C35-4D05-AEDA-2B8FC8724C46}" type="datetimeFigureOut">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201178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3346B-8C35-4D05-AEDA-2B8FC8724C46}"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17556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A3346B-8C35-4D05-AEDA-2B8FC8724C46}"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837E5-3932-4D41-B294-01DB536773CE}" type="slidenum">
              <a:rPr lang="en-US" smtClean="0"/>
              <a:t>‹#›</a:t>
            </a:fld>
            <a:endParaRPr lang="en-US"/>
          </a:p>
        </p:txBody>
      </p:sp>
    </p:spTree>
    <p:extLst>
      <p:ext uri="{BB962C8B-B14F-4D97-AF65-F5344CB8AC3E}">
        <p14:creationId xmlns:p14="http://schemas.microsoft.com/office/powerpoint/2010/main" val="216822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568"/>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3346B-8C35-4D05-AEDA-2B8FC8724C46}" type="datetimeFigureOut">
              <a:rPr lang="en-US" smtClean="0"/>
              <a:t>3/29/2017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837E5-3932-4D41-B294-01DB536773CE}" type="slidenum">
              <a:rPr lang="en-US" smtClean="0"/>
              <a:t>‹#›</a:t>
            </a:fld>
            <a:endParaRPr lang="en-US"/>
          </a:p>
        </p:txBody>
      </p:sp>
    </p:spTree>
    <p:extLst>
      <p:ext uri="{BB962C8B-B14F-4D97-AF65-F5344CB8AC3E}">
        <p14:creationId xmlns:p14="http://schemas.microsoft.com/office/powerpoint/2010/main" val="270693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askerville Old Face" panose="020206020805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skerville Old Face" panose="020206020805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skerville Old Face" panose="020206020805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skerville Old Face" panose="020206020805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skerville Old Face" panose="020206020805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skerville Old Face" panose="0202060208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hcentral.vic.gov.au/jobs-careers/planning-your-career/employability-skills" TargetMode="External"/><Relationship Id="rId2" Type="http://schemas.openxmlformats.org/officeDocument/2006/relationships/hyperlink" Target="https://www.skillsyouneed.com/general/employability-skills.html" TargetMode="External"/><Relationship Id="rId1" Type="http://schemas.openxmlformats.org/officeDocument/2006/relationships/slideLayout" Target="../slideLayouts/slideLayout2.xml"/><Relationship Id="rId5" Type="http://schemas.openxmlformats.org/officeDocument/2006/relationships/hyperlink" Target="http://work.chron.com/improve-employability-skills-9852.html" TargetMode="External"/><Relationship Id="rId4" Type="http://schemas.openxmlformats.org/officeDocument/2006/relationships/hyperlink" Target="https://inspiria.edu.in/wp-content/uploads/2014/02/employability-skills1.jp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553" y="5566802"/>
            <a:ext cx="9144000" cy="1080741"/>
          </a:xfrm>
        </p:spPr>
        <p:txBody>
          <a:bodyPr/>
          <a:lstStyle/>
          <a:p>
            <a:r>
              <a:rPr lang="en-US" dirty="0" smtClean="0"/>
              <a:t>Career Management 101</a:t>
            </a:r>
            <a:endParaRPr lang="en-US" dirty="0"/>
          </a:p>
        </p:txBody>
      </p:sp>
    </p:spTree>
    <p:extLst>
      <p:ext uri="{BB962C8B-B14F-4D97-AF65-F5344CB8AC3E}">
        <p14:creationId xmlns:p14="http://schemas.microsoft.com/office/powerpoint/2010/main" val="2021365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Self-Management</a:t>
            </a:r>
            <a:endParaRPr lang="en-US" dirty="0"/>
          </a:p>
        </p:txBody>
      </p:sp>
      <p:sp>
        <p:nvSpPr>
          <p:cNvPr id="3" name="Content Placeholder 2"/>
          <p:cNvSpPr>
            <a:spLocks noGrp="1"/>
          </p:cNvSpPr>
          <p:nvPr>
            <p:ph idx="1"/>
          </p:nvPr>
        </p:nvSpPr>
        <p:spPr/>
        <p:txBody>
          <a:bodyPr>
            <a:normAutofit/>
          </a:bodyPr>
          <a:lstStyle/>
          <a:p>
            <a:r>
              <a:rPr lang="en-US" dirty="0"/>
              <a:t>Self-management is about getting on with your work without someone having to check up on you every five minutes. You should also be able to stay on top of your own deadlines and be able to delegate tasks to other people to make sure things get done on time.</a:t>
            </a:r>
          </a:p>
          <a:p>
            <a:r>
              <a:rPr lang="en-US" dirty="0"/>
              <a:t>Examples of ways that you can develop or improve your self-management skills include:</a:t>
            </a:r>
          </a:p>
          <a:p>
            <a:pPr lvl="1"/>
            <a:r>
              <a:rPr lang="en-US" dirty="0"/>
              <a:t>Doing a work experience placement or internship</a:t>
            </a:r>
          </a:p>
          <a:p>
            <a:pPr lvl="1"/>
            <a:r>
              <a:rPr lang="en-US" dirty="0"/>
              <a:t>Asking for new responsibilities at work</a:t>
            </a:r>
          </a:p>
          <a:p>
            <a:pPr lvl="1"/>
            <a:r>
              <a:rPr lang="en-US" dirty="0"/>
              <a:t>Developing a study schedule and sticking to it</a:t>
            </a:r>
          </a:p>
          <a:p>
            <a:pPr lvl="1"/>
            <a:r>
              <a:rPr lang="en-US" dirty="0"/>
              <a:t>Joining a volunteer </a:t>
            </a:r>
            <a:r>
              <a:rPr lang="en-US" dirty="0" smtClean="0"/>
              <a:t>organization</a:t>
            </a:r>
            <a:endParaRPr lang="en-US" dirty="0"/>
          </a:p>
          <a:p>
            <a:pPr marL="0" indent="0">
              <a:buNone/>
            </a:pPr>
            <a:endParaRPr lang="en-US" dirty="0"/>
          </a:p>
        </p:txBody>
      </p:sp>
    </p:spTree>
    <p:extLst>
      <p:ext uri="{BB962C8B-B14F-4D97-AF65-F5344CB8AC3E}">
        <p14:creationId xmlns:p14="http://schemas.microsoft.com/office/powerpoint/2010/main" val="250595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a:t>
            </a:r>
            <a:endParaRPr lang="en-US" dirty="0"/>
          </a:p>
        </p:txBody>
      </p:sp>
      <p:sp>
        <p:nvSpPr>
          <p:cNvPr id="3" name="Content Placeholder 2"/>
          <p:cNvSpPr>
            <a:spLocks noGrp="1"/>
          </p:cNvSpPr>
          <p:nvPr>
            <p:ph idx="1"/>
          </p:nvPr>
        </p:nvSpPr>
        <p:spPr/>
        <p:txBody>
          <a:bodyPr/>
          <a:lstStyle/>
          <a:p>
            <a:r>
              <a:rPr lang="en-US" dirty="0"/>
              <a:t>Learning is about wanting to understand new things and being able to pick them up quickly. It's also about being able to take on new tasks and to adapt when the way things are done in the workplace change.</a:t>
            </a:r>
          </a:p>
          <a:p>
            <a:r>
              <a:rPr lang="en-US" dirty="0"/>
              <a:t>Examples of ways to develop or improve your learning skills include:</a:t>
            </a:r>
          </a:p>
          <a:p>
            <a:pPr lvl="1"/>
            <a:r>
              <a:rPr lang="en-US" sz="2800" dirty="0"/>
              <a:t>Doing a short course or online course</a:t>
            </a:r>
          </a:p>
          <a:p>
            <a:pPr lvl="1"/>
            <a:r>
              <a:rPr lang="en-US" sz="2800" dirty="0"/>
              <a:t>Doing some research into learning skills and learner types</a:t>
            </a:r>
          </a:p>
          <a:p>
            <a:pPr lvl="1"/>
            <a:r>
              <a:rPr lang="en-US" sz="2800" dirty="0"/>
              <a:t>Starting a new hobby</a:t>
            </a:r>
          </a:p>
          <a:p>
            <a:pPr lvl="1"/>
            <a:r>
              <a:rPr lang="en-US" sz="2800" dirty="0"/>
              <a:t>Joining a sporting or volunteer group</a:t>
            </a:r>
          </a:p>
          <a:p>
            <a:pPr marL="0" indent="0">
              <a:buNone/>
            </a:pPr>
            <a:endParaRPr lang="en-US" dirty="0"/>
          </a:p>
        </p:txBody>
      </p:sp>
    </p:spTree>
    <p:extLst>
      <p:ext uri="{BB962C8B-B14F-4D97-AF65-F5344CB8AC3E}">
        <p14:creationId xmlns:p14="http://schemas.microsoft.com/office/powerpoint/2010/main" val="2348638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a:xfrm>
            <a:off x="261257" y="1559859"/>
            <a:ext cx="11654971" cy="4617104"/>
          </a:xfrm>
        </p:spPr>
        <p:txBody>
          <a:bodyPr>
            <a:normAutofit fontScale="92500" lnSpcReduction="10000"/>
          </a:bodyPr>
          <a:lstStyle/>
          <a:p>
            <a:r>
              <a:rPr lang="en-US" dirty="0" smtClean="0"/>
              <a:t>General technology skills that employers want include things like being able to use a computer for word processing and sending email, or knowing how to use a photocopier.</a:t>
            </a:r>
          </a:p>
          <a:p>
            <a:r>
              <a:rPr lang="en-US" dirty="0" smtClean="0"/>
              <a:t>Some more specific technology skills relate to software, like using social media, working with design or video editing software or knowing programming languages. Other technology skills relate to hardware, like knowing how to use EFTPOS, a cash register, a photocopier or scanner, a camera or a recording studio.</a:t>
            </a:r>
          </a:p>
          <a:p>
            <a:r>
              <a:rPr lang="en-US" dirty="0" smtClean="0"/>
              <a:t>Examples of ways to develop or improve your technology skills include:</a:t>
            </a:r>
          </a:p>
          <a:p>
            <a:pPr lvl="1"/>
            <a:r>
              <a:rPr lang="en-US" sz="2600" dirty="0" smtClean="0"/>
              <a:t>Doing a short course or online course</a:t>
            </a:r>
          </a:p>
          <a:p>
            <a:pPr lvl="1"/>
            <a:r>
              <a:rPr lang="en-US" sz="2600" dirty="0" smtClean="0"/>
              <a:t>Asking for extra training at work</a:t>
            </a:r>
          </a:p>
          <a:p>
            <a:pPr lvl="1"/>
            <a:r>
              <a:rPr lang="en-US" sz="2600" dirty="0" smtClean="0"/>
              <a:t>Finding out what technology is used in the job you want and researching its use</a:t>
            </a:r>
          </a:p>
          <a:p>
            <a:pPr lvl="1"/>
            <a:r>
              <a:rPr lang="en-US" sz="2600" dirty="0" smtClean="0"/>
              <a:t>Identifying the technology you're already using in your day-to-day life</a:t>
            </a:r>
          </a:p>
          <a:p>
            <a:endParaRPr lang="en-US" dirty="0"/>
          </a:p>
        </p:txBody>
      </p:sp>
    </p:spTree>
    <p:extLst>
      <p:ext uri="{BB962C8B-B14F-4D97-AF65-F5344CB8AC3E}">
        <p14:creationId xmlns:p14="http://schemas.microsoft.com/office/powerpoint/2010/main" val="109030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Improve Your Employability Skills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Improving your employability skills through education, training and practical applications can give you an edge in the job market. In addition to giving you an advantage in your job search, employability skills may also position you for higher-earning roles with greater growth potential. You can improve your employability skills by:</a:t>
            </a:r>
          </a:p>
          <a:p>
            <a:pPr lvl="1"/>
            <a:r>
              <a:rPr lang="en-US" dirty="0" smtClean="0"/>
              <a:t>Advancing </a:t>
            </a:r>
            <a:r>
              <a:rPr lang="en-US" dirty="0"/>
              <a:t>Your </a:t>
            </a:r>
            <a:r>
              <a:rPr lang="en-US" dirty="0" smtClean="0"/>
              <a:t>Education</a:t>
            </a:r>
            <a:endParaRPr lang="en-US" dirty="0"/>
          </a:p>
          <a:p>
            <a:pPr lvl="1"/>
            <a:r>
              <a:rPr lang="en-US" dirty="0" smtClean="0"/>
              <a:t>Getting Organized</a:t>
            </a:r>
            <a:endParaRPr lang="en-US" dirty="0"/>
          </a:p>
          <a:p>
            <a:pPr lvl="1"/>
            <a:r>
              <a:rPr lang="en-US" dirty="0" smtClean="0"/>
              <a:t>Learning </a:t>
            </a:r>
            <a:r>
              <a:rPr lang="en-US" dirty="0"/>
              <a:t>Teamwork </a:t>
            </a:r>
            <a:r>
              <a:rPr lang="en-US" dirty="0" smtClean="0"/>
              <a:t>Skills</a:t>
            </a:r>
            <a:endParaRPr lang="en-US" dirty="0"/>
          </a:p>
          <a:p>
            <a:pPr lvl="1"/>
            <a:r>
              <a:rPr lang="en-US" dirty="0" smtClean="0"/>
              <a:t>Improving </a:t>
            </a:r>
            <a:r>
              <a:rPr lang="en-US" dirty="0"/>
              <a:t>Your </a:t>
            </a:r>
            <a:r>
              <a:rPr lang="en-US" dirty="0" smtClean="0"/>
              <a:t>Communication</a:t>
            </a:r>
            <a:endParaRPr lang="en-US" dirty="0"/>
          </a:p>
          <a:p>
            <a:pPr lvl="1"/>
            <a:r>
              <a:rPr lang="en-US" dirty="0" smtClean="0"/>
              <a:t>Becoming Self-Motivated</a:t>
            </a:r>
            <a:endParaRPr lang="en-US" dirty="0"/>
          </a:p>
          <a:p>
            <a:pPr lvl="1"/>
            <a:r>
              <a:rPr lang="en-US" dirty="0" smtClean="0"/>
              <a:t>Displaying Professionalism</a:t>
            </a:r>
            <a:endParaRPr lang="en-US" dirty="0"/>
          </a:p>
        </p:txBody>
      </p:sp>
    </p:spTree>
    <p:extLst>
      <p:ext uri="{BB962C8B-B14F-4D97-AF65-F5344CB8AC3E}">
        <p14:creationId xmlns:p14="http://schemas.microsoft.com/office/powerpoint/2010/main" val="88956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Your Education</a:t>
            </a:r>
            <a:endParaRPr lang="en-US" dirty="0"/>
          </a:p>
        </p:txBody>
      </p:sp>
      <p:sp>
        <p:nvSpPr>
          <p:cNvPr id="3" name="Content Placeholder 2"/>
          <p:cNvSpPr>
            <a:spLocks noGrp="1"/>
          </p:cNvSpPr>
          <p:nvPr>
            <p:ph idx="1"/>
          </p:nvPr>
        </p:nvSpPr>
        <p:spPr/>
        <p:txBody>
          <a:bodyPr/>
          <a:lstStyle/>
          <a:p>
            <a:r>
              <a:rPr lang="en-US" dirty="0" smtClean="0"/>
              <a:t>Training and education show potential employers that you take your professional life seriously. </a:t>
            </a:r>
          </a:p>
          <a:p>
            <a:r>
              <a:rPr lang="en-US" dirty="0" smtClean="0"/>
              <a:t>You can advance your education and improve your employability skills by getting a degree or certification, completing continuing education courses or participating in internships and work-study opportunities. </a:t>
            </a:r>
          </a:p>
          <a:p>
            <a:r>
              <a:rPr lang="en-US" dirty="0" smtClean="0"/>
              <a:t>You can also find a mentor, participate in professional development opportunities or join trade or industry associations that provide enrichment programs for members.</a:t>
            </a:r>
          </a:p>
          <a:p>
            <a:endParaRPr lang="en-US" dirty="0" smtClean="0"/>
          </a:p>
        </p:txBody>
      </p:sp>
    </p:spTree>
    <p:extLst>
      <p:ext uri="{BB962C8B-B14F-4D97-AF65-F5344CB8AC3E}">
        <p14:creationId xmlns:p14="http://schemas.microsoft.com/office/powerpoint/2010/main" val="390678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Organized</a:t>
            </a:r>
            <a:endParaRPr lang="en-US" dirty="0"/>
          </a:p>
        </p:txBody>
      </p:sp>
      <p:sp>
        <p:nvSpPr>
          <p:cNvPr id="3" name="Content Placeholder 2"/>
          <p:cNvSpPr>
            <a:spLocks noGrp="1"/>
          </p:cNvSpPr>
          <p:nvPr>
            <p:ph idx="1"/>
          </p:nvPr>
        </p:nvSpPr>
        <p:spPr/>
        <p:txBody>
          <a:bodyPr>
            <a:normAutofit/>
          </a:bodyPr>
          <a:lstStyle/>
          <a:p>
            <a:r>
              <a:rPr lang="en-US" sz="3200" dirty="0" smtClean="0"/>
              <a:t>Organizational skills are vital to advancing your career. </a:t>
            </a:r>
          </a:p>
          <a:p>
            <a:r>
              <a:rPr lang="en-US" sz="3200" dirty="0" smtClean="0"/>
              <a:t>Improve your employability skills in this arena by volunteering to take leadership or coordinator roles in your workplace or community. </a:t>
            </a:r>
          </a:p>
          <a:p>
            <a:r>
              <a:rPr lang="en-US" sz="3200" dirty="0" smtClean="0"/>
              <a:t>Participate in long-range planning initiatives, strategic planning sessions or event management that can help you hone your skills in this arena.</a:t>
            </a:r>
          </a:p>
          <a:p>
            <a:endParaRPr lang="en-US" sz="3200" dirty="0" smtClean="0"/>
          </a:p>
        </p:txBody>
      </p:sp>
    </p:spTree>
    <p:extLst>
      <p:ext uri="{BB962C8B-B14F-4D97-AF65-F5344CB8AC3E}">
        <p14:creationId xmlns:p14="http://schemas.microsoft.com/office/powerpoint/2010/main" val="3941656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Teamwork Skills</a:t>
            </a:r>
            <a:endParaRPr lang="en-US" dirty="0"/>
          </a:p>
        </p:txBody>
      </p:sp>
      <p:sp>
        <p:nvSpPr>
          <p:cNvPr id="3" name="Content Placeholder 2"/>
          <p:cNvSpPr>
            <a:spLocks noGrp="1"/>
          </p:cNvSpPr>
          <p:nvPr>
            <p:ph idx="1"/>
          </p:nvPr>
        </p:nvSpPr>
        <p:spPr/>
        <p:txBody>
          <a:bodyPr>
            <a:normAutofit/>
          </a:bodyPr>
          <a:lstStyle/>
          <a:p>
            <a:r>
              <a:rPr lang="en-US" sz="3200" dirty="0" smtClean="0"/>
              <a:t>The ability to perform well with colleagues is a sought-after trait by employers. </a:t>
            </a:r>
          </a:p>
          <a:p>
            <a:r>
              <a:rPr lang="en-US" sz="3200" dirty="0" smtClean="0"/>
              <a:t>You can develop your own teamwork skills by participating in steering committees, boards and councils or volunteer groups. </a:t>
            </a:r>
          </a:p>
          <a:p>
            <a:r>
              <a:rPr lang="en-US" sz="3200" dirty="0" smtClean="0"/>
              <a:t>Request assignment to group projects or participate in professional development seminars or programs that focus on building teamwork.</a:t>
            </a:r>
          </a:p>
          <a:p>
            <a:pPr marL="0" indent="0">
              <a:buNone/>
            </a:pPr>
            <a:endParaRPr lang="en-US" sz="3200" dirty="0" smtClean="0"/>
          </a:p>
        </p:txBody>
      </p:sp>
    </p:spTree>
    <p:extLst>
      <p:ext uri="{BB962C8B-B14F-4D97-AF65-F5344CB8AC3E}">
        <p14:creationId xmlns:p14="http://schemas.microsoft.com/office/powerpoint/2010/main" val="305628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Your Communication</a:t>
            </a:r>
            <a:endParaRPr lang="en-US" dirty="0"/>
          </a:p>
        </p:txBody>
      </p:sp>
      <p:sp>
        <p:nvSpPr>
          <p:cNvPr id="3" name="Content Placeholder 2"/>
          <p:cNvSpPr>
            <a:spLocks noGrp="1"/>
          </p:cNvSpPr>
          <p:nvPr>
            <p:ph idx="1"/>
          </p:nvPr>
        </p:nvSpPr>
        <p:spPr/>
        <p:txBody>
          <a:bodyPr/>
          <a:lstStyle/>
          <a:p>
            <a:r>
              <a:rPr lang="en-US" dirty="0" smtClean="0"/>
              <a:t>Verbal and written communication skills are important in nearly every business or industry. </a:t>
            </a:r>
          </a:p>
          <a:p>
            <a:r>
              <a:rPr lang="en-US" dirty="0" smtClean="0"/>
              <a:t>You can improve your employability skills in this area by participating in public speaking forums such as Toastmasters, or volunteering to be a group spokesperson for a program or event. </a:t>
            </a:r>
          </a:p>
          <a:p>
            <a:r>
              <a:rPr lang="en-US" dirty="0" smtClean="0"/>
              <a:t>Take advantage of opportunities to give presentations and request constructive criticism and feedback from trusted colleagues.</a:t>
            </a:r>
          </a:p>
          <a:p>
            <a:endParaRPr lang="en-US" dirty="0" smtClean="0"/>
          </a:p>
        </p:txBody>
      </p:sp>
    </p:spTree>
    <p:extLst>
      <p:ext uri="{BB962C8B-B14F-4D97-AF65-F5344CB8AC3E}">
        <p14:creationId xmlns:p14="http://schemas.microsoft.com/office/powerpoint/2010/main" val="3572008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Become Self-Motivated</a:t>
            </a:r>
            <a:endParaRPr lang="en-US" dirty="0"/>
          </a:p>
        </p:txBody>
      </p:sp>
      <p:sp>
        <p:nvSpPr>
          <p:cNvPr id="3" name="Content Placeholder 2"/>
          <p:cNvSpPr>
            <a:spLocks noGrp="1"/>
          </p:cNvSpPr>
          <p:nvPr>
            <p:ph idx="1"/>
          </p:nvPr>
        </p:nvSpPr>
        <p:spPr/>
        <p:txBody>
          <a:bodyPr/>
          <a:lstStyle/>
          <a:p>
            <a:r>
              <a:rPr lang="en-US" dirty="0" smtClean="0"/>
              <a:t>Employees who are self-motivated and self-reliant are valuable assets to employers. </a:t>
            </a:r>
          </a:p>
          <a:p>
            <a:r>
              <a:rPr lang="en-US" dirty="0" smtClean="0"/>
              <a:t>Develop your own personal and professional goals and objectives and develop a course of action for achieving them. </a:t>
            </a:r>
          </a:p>
          <a:p>
            <a:r>
              <a:rPr lang="en-US" dirty="0" smtClean="0"/>
              <a:t>Request regular performance reviews and ask for input on how you can improve your skill sets and enhance your work product. </a:t>
            </a:r>
          </a:p>
          <a:p>
            <a:r>
              <a:rPr lang="en-US" dirty="0" smtClean="0"/>
              <a:t>Take the initiative on projects and meet deadlines without fail.</a:t>
            </a:r>
          </a:p>
          <a:p>
            <a:pPr marL="0" indent="0">
              <a:buNone/>
            </a:pPr>
            <a:endParaRPr lang="en-US" dirty="0" smtClean="0"/>
          </a:p>
        </p:txBody>
      </p:sp>
    </p:spTree>
    <p:extLst>
      <p:ext uri="{BB962C8B-B14F-4D97-AF65-F5344CB8AC3E}">
        <p14:creationId xmlns:p14="http://schemas.microsoft.com/office/powerpoint/2010/main" val="2845695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a:t>
            </a:r>
            <a:endParaRPr lang="en-US" dirty="0"/>
          </a:p>
        </p:txBody>
      </p:sp>
      <p:sp>
        <p:nvSpPr>
          <p:cNvPr id="3" name="Content Placeholder 2"/>
          <p:cNvSpPr>
            <a:spLocks noGrp="1"/>
          </p:cNvSpPr>
          <p:nvPr>
            <p:ph idx="1"/>
          </p:nvPr>
        </p:nvSpPr>
        <p:spPr/>
        <p:txBody>
          <a:bodyPr/>
          <a:lstStyle/>
          <a:p>
            <a:r>
              <a:rPr lang="en-US" dirty="0" smtClean="0"/>
              <a:t>Regardless of the line of work you enter, professionalism and integrity are important skills to master.</a:t>
            </a:r>
          </a:p>
          <a:p>
            <a:r>
              <a:rPr lang="en-US" dirty="0" smtClean="0"/>
              <a:t> Join professional networking groups and leadership development programs. </a:t>
            </a:r>
          </a:p>
          <a:p>
            <a:r>
              <a:rPr lang="en-US" dirty="0" smtClean="0"/>
              <a:t>Take your business life seriously and learn how to effectively manage your time and deal with work pressures. </a:t>
            </a:r>
          </a:p>
          <a:p>
            <a:r>
              <a:rPr lang="en-US" dirty="0" smtClean="0"/>
              <a:t>Familiarize yourself with people in your industry whose level of professionalism you respect and work to emulate their action and behaviors.</a:t>
            </a:r>
          </a:p>
          <a:p>
            <a:pPr marL="0" indent="0">
              <a:buNone/>
            </a:pPr>
            <a:endParaRPr lang="en-US" dirty="0" smtClean="0"/>
          </a:p>
        </p:txBody>
      </p:sp>
    </p:spTree>
    <p:extLst>
      <p:ext uri="{BB962C8B-B14F-4D97-AF65-F5344CB8AC3E}">
        <p14:creationId xmlns:p14="http://schemas.microsoft.com/office/powerpoint/2010/main" val="241913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Employability Skills?</a:t>
            </a:r>
            <a:endParaRPr lang="en-US" dirty="0"/>
          </a:p>
        </p:txBody>
      </p:sp>
      <p:sp>
        <p:nvSpPr>
          <p:cNvPr id="3" name="Content Placeholder 2"/>
          <p:cNvSpPr>
            <a:spLocks noGrp="1"/>
          </p:cNvSpPr>
          <p:nvPr>
            <p:ph idx="1"/>
          </p:nvPr>
        </p:nvSpPr>
        <p:spPr/>
        <p:txBody>
          <a:bodyPr>
            <a:normAutofit/>
          </a:bodyPr>
          <a:lstStyle/>
          <a:p>
            <a:r>
              <a:rPr lang="en-US" dirty="0" smtClean="0"/>
              <a:t>Employability skills are those skills necessary for getting, keeping and being successful in a job.</a:t>
            </a:r>
          </a:p>
          <a:p>
            <a:r>
              <a:rPr lang="en-US" dirty="0" smtClean="0"/>
              <a:t>They are the skills and attitudes that enable employees to get along with their colleagues, to make critical decisions, solve problems, develop respect and ultimately become strong ambassadors for the organization.</a:t>
            </a:r>
          </a:p>
          <a:p>
            <a:r>
              <a:rPr lang="en-US" dirty="0" smtClean="0"/>
              <a:t>Employability or ‘soft skills’ are the foundation of your career building blocks and they are frequently referenced in the media as lacking in school-leavers, graduates and those already in employment. Organizations spend a lot of time and money training staff, not in job specific areas but in general and basic skills.</a:t>
            </a:r>
          </a:p>
        </p:txBody>
      </p:sp>
    </p:spTree>
    <p:extLst>
      <p:ext uri="{BB962C8B-B14F-4D97-AF65-F5344CB8AC3E}">
        <p14:creationId xmlns:p14="http://schemas.microsoft.com/office/powerpoint/2010/main" val="2413621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Employability Skills. (2017). Skills You Need. Retrieved March 29, 2017, from </a:t>
            </a:r>
            <a:r>
              <a:rPr lang="en-US" dirty="0" smtClean="0">
                <a:hlinkClick r:id="rId2"/>
              </a:rPr>
              <a:t>https://www.skillsyouneed.com/general/employability-skills.html</a:t>
            </a:r>
            <a:r>
              <a:rPr lang="en-US" dirty="0" smtClean="0"/>
              <a:t> </a:t>
            </a:r>
          </a:p>
          <a:p>
            <a:r>
              <a:rPr lang="en-US" dirty="0" smtClean="0"/>
              <a:t>Employability Skills. (2017). Youth Central. Retrieved March 29, 2017, from </a:t>
            </a:r>
            <a:r>
              <a:rPr lang="en-US" dirty="0" smtClean="0">
                <a:hlinkClick r:id="rId3"/>
              </a:rPr>
              <a:t>http://www.youthcentral.vic.gov.au/jobs-careers/planning-your-career/employability-skills</a:t>
            </a:r>
            <a:r>
              <a:rPr lang="en-US" dirty="0" smtClean="0"/>
              <a:t> </a:t>
            </a:r>
          </a:p>
          <a:p>
            <a:r>
              <a:rPr lang="en-US" dirty="0" smtClean="0"/>
              <a:t>Employability Skills Clipart. (2014). </a:t>
            </a:r>
            <a:r>
              <a:rPr lang="en-US" dirty="0" err="1" smtClean="0"/>
              <a:t>Inspiria</a:t>
            </a:r>
            <a:r>
              <a:rPr lang="en-US" dirty="0" smtClean="0"/>
              <a:t> Education. Retrieved March 29, 2017, from </a:t>
            </a:r>
            <a:r>
              <a:rPr lang="en-US" dirty="0" smtClean="0">
                <a:hlinkClick r:id="rId4"/>
              </a:rPr>
              <a:t>https://inspiria.edu.in/wp-content/uploads/2014/02/employability-skills1.jpg</a:t>
            </a:r>
            <a:r>
              <a:rPr lang="en-US" dirty="0" smtClean="0"/>
              <a:t> </a:t>
            </a:r>
          </a:p>
          <a:p>
            <a:r>
              <a:rPr lang="en-US" dirty="0" smtClean="0"/>
              <a:t> </a:t>
            </a:r>
            <a:r>
              <a:rPr lang="en-US" dirty="0" err="1" smtClean="0"/>
              <a:t>McQuerry</a:t>
            </a:r>
            <a:r>
              <a:rPr lang="en-US" dirty="0" smtClean="0"/>
              <a:t>, L. (2017). How to Improve Employability Skills. Retrieved March 29, 2017, from </a:t>
            </a:r>
            <a:r>
              <a:rPr lang="en-US" dirty="0" smtClean="0">
                <a:hlinkClick r:id="rId5"/>
              </a:rPr>
              <a:t>http://work.chron.com/improve-employability-skills-9852.html</a:t>
            </a:r>
            <a:r>
              <a:rPr lang="en-US" dirty="0" smtClean="0"/>
              <a:t> </a:t>
            </a:r>
          </a:p>
          <a:p>
            <a:endParaRPr lang="en-US" dirty="0"/>
          </a:p>
        </p:txBody>
      </p:sp>
    </p:spTree>
    <p:extLst>
      <p:ext uri="{BB962C8B-B14F-4D97-AF65-F5344CB8AC3E}">
        <p14:creationId xmlns:p14="http://schemas.microsoft.com/office/powerpoint/2010/main" val="3479929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Employability Skills Worksheet</a:t>
            </a:r>
          </a:p>
          <a:p>
            <a:r>
              <a:rPr lang="en-US" dirty="0" smtClean="0"/>
              <a:t>Employability Skills Quiz</a:t>
            </a:r>
            <a:endParaRPr lang="en-US" dirty="0"/>
          </a:p>
          <a:p>
            <a:r>
              <a:rPr lang="en-US" dirty="0" smtClean="0"/>
              <a:t>Employability Skills Sheet</a:t>
            </a:r>
          </a:p>
          <a:p>
            <a:r>
              <a:rPr lang="en-US" dirty="0" smtClean="0"/>
              <a:t>Employability Skills Student Inventory</a:t>
            </a:r>
          </a:p>
          <a:p>
            <a:pPr marL="0" indent="0">
              <a:buNone/>
            </a:pPr>
            <a:endParaRPr lang="en-US" dirty="0"/>
          </a:p>
        </p:txBody>
      </p:sp>
    </p:spTree>
    <p:extLst>
      <p:ext uri="{BB962C8B-B14F-4D97-AF65-F5344CB8AC3E}">
        <p14:creationId xmlns:p14="http://schemas.microsoft.com/office/powerpoint/2010/main" val="216684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Employability Skills are Employees Looking For?</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While your education and experience may make you eligible to apply for a job, to be successful in the role you will need to exhibit a mix of skills: ‘employability skills’. This means that the specialist, technical skills associated with different roles may be less important than the 'soft skills' that can be transferred between different jobs and different employment sectors.</a:t>
            </a:r>
          </a:p>
          <a:p>
            <a:r>
              <a:rPr lang="en-US" dirty="0" smtClean="0"/>
              <a:t>For employers, getting the right people means identifying people with the right skills and qualities to fulfil the role and contribute to the organization's success. Candidates may have the qualifications and 'hard skills' needed to be able to manage the job role but, without a well-honed set of 'soft skills', employers are less inclined to hire. Employers are often looking for skills that go beyond qualifications and experience.</a:t>
            </a:r>
          </a:p>
          <a:p>
            <a:endParaRPr lang="en-US" dirty="0" smtClean="0"/>
          </a:p>
          <a:p>
            <a:endParaRPr lang="en-US" dirty="0" smtClean="0"/>
          </a:p>
        </p:txBody>
      </p:sp>
    </p:spTree>
    <p:extLst>
      <p:ext uri="{BB962C8B-B14F-4D97-AF65-F5344CB8AC3E}">
        <p14:creationId xmlns:p14="http://schemas.microsoft.com/office/powerpoint/2010/main" val="354099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6" y="704942"/>
            <a:ext cx="11654971" cy="1325563"/>
          </a:xfrm>
        </p:spPr>
        <p:txBody>
          <a:bodyPr>
            <a:normAutofit/>
          </a:bodyPr>
          <a:lstStyle/>
          <a:p>
            <a:r>
              <a:rPr lang="en-US" sz="4000" dirty="0" smtClean="0"/>
              <a:t>What Employability Skills are Employees Looking For? (Continued)</a:t>
            </a:r>
            <a:endParaRPr lang="en-US" sz="4000" dirty="0"/>
          </a:p>
        </p:txBody>
      </p:sp>
      <p:sp>
        <p:nvSpPr>
          <p:cNvPr id="3" name="Content Placeholder 2"/>
          <p:cNvSpPr>
            <a:spLocks noGrp="1"/>
          </p:cNvSpPr>
          <p:nvPr>
            <p:ph idx="1"/>
          </p:nvPr>
        </p:nvSpPr>
        <p:spPr>
          <a:xfrm>
            <a:off x="1" y="2030505"/>
            <a:ext cx="12192000" cy="4146457"/>
          </a:xfrm>
        </p:spPr>
        <p:txBody>
          <a:bodyPr>
            <a:noAutofit/>
          </a:bodyPr>
          <a:lstStyle/>
          <a:p>
            <a:pPr>
              <a:spcBef>
                <a:spcPts val="0"/>
              </a:spcBef>
            </a:pPr>
            <a:r>
              <a:rPr lang="en-US" sz="3200" dirty="0" smtClean="0"/>
              <a:t>Generally speaking, there are eight skills that employers want you to have, no matter what industry you’re working in:</a:t>
            </a:r>
          </a:p>
          <a:p>
            <a:pPr lvl="1">
              <a:spcBef>
                <a:spcPts val="0"/>
              </a:spcBef>
            </a:pPr>
            <a:r>
              <a:rPr lang="en-US" sz="2800" dirty="0" smtClean="0"/>
              <a:t>Communication</a:t>
            </a:r>
          </a:p>
          <a:p>
            <a:pPr lvl="1">
              <a:spcBef>
                <a:spcPts val="0"/>
              </a:spcBef>
            </a:pPr>
            <a:r>
              <a:rPr lang="en-US" sz="2800" dirty="0" smtClean="0"/>
              <a:t>Teamwork</a:t>
            </a:r>
          </a:p>
          <a:p>
            <a:pPr lvl="1">
              <a:spcBef>
                <a:spcPts val="0"/>
              </a:spcBef>
            </a:pPr>
            <a:r>
              <a:rPr lang="en-US" sz="2800" dirty="0" smtClean="0"/>
              <a:t>Problem Solving</a:t>
            </a:r>
          </a:p>
          <a:p>
            <a:pPr lvl="1">
              <a:spcBef>
                <a:spcPts val="0"/>
              </a:spcBef>
            </a:pPr>
            <a:r>
              <a:rPr lang="en-US" sz="2800" dirty="0" smtClean="0"/>
              <a:t>Initiative and Enterprise</a:t>
            </a:r>
          </a:p>
          <a:p>
            <a:pPr lvl="1">
              <a:spcBef>
                <a:spcPts val="0"/>
              </a:spcBef>
            </a:pPr>
            <a:r>
              <a:rPr lang="en-US" sz="2800" dirty="0" smtClean="0"/>
              <a:t>Planning and Organizing</a:t>
            </a:r>
          </a:p>
          <a:p>
            <a:pPr lvl="1">
              <a:spcBef>
                <a:spcPts val="0"/>
              </a:spcBef>
            </a:pPr>
            <a:r>
              <a:rPr lang="en-US" sz="2800" dirty="0" smtClean="0"/>
              <a:t>Self-Management</a:t>
            </a:r>
          </a:p>
          <a:p>
            <a:pPr lvl="1">
              <a:spcBef>
                <a:spcPts val="0"/>
              </a:spcBef>
            </a:pPr>
            <a:r>
              <a:rPr lang="en-US" sz="2800" dirty="0" smtClean="0"/>
              <a:t>Learning</a:t>
            </a:r>
          </a:p>
          <a:p>
            <a:pPr lvl="1">
              <a:spcBef>
                <a:spcPts val="0"/>
              </a:spcBef>
            </a:pPr>
            <a:r>
              <a:rPr lang="en-US" sz="2800" dirty="0" smtClean="0"/>
              <a:t>Technology</a:t>
            </a:r>
          </a:p>
          <a:p>
            <a:pPr>
              <a:spcBef>
                <a:spcPts val="0"/>
              </a:spcBef>
            </a:pPr>
            <a:endParaRPr lang="en-US" sz="3200" dirty="0" smtClean="0"/>
          </a:p>
        </p:txBody>
      </p:sp>
    </p:spTree>
    <p:extLst>
      <p:ext uri="{BB962C8B-B14F-4D97-AF65-F5344CB8AC3E}">
        <p14:creationId xmlns:p14="http://schemas.microsoft.com/office/powerpoint/2010/main" val="28812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lnSpcReduction="10000"/>
          </a:bodyPr>
          <a:lstStyle/>
          <a:p>
            <a:r>
              <a:rPr lang="en-US" dirty="0"/>
              <a:t>Depending on the job, communication is about being a good talker or a good writer. It involves being confident about speaking to people (face-to-face or over the phone). It also involves writing well enough to be understood in emails and memos.</a:t>
            </a:r>
          </a:p>
          <a:p>
            <a:r>
              <a:rPr lang="en-US" dirty="0"/>
              <a:t>Examples of ways that you can develop or improve your communication skills include:</a:t>
            </a:r>
          </a:p>
          <a:p>
            <a:pPr lvl="1"/>
            <a:r>
              <a:rPr lang="en-US" sz="2800" dirty="0"/>
              <a:t>Writing assignments and reports as part of your studies</a:t>
            </a:r>
          </a:p>
          <a:p>
            <a:pPr lvl="1"/>
            <a:r>
              <a:rPr lang="en-US" sz="2800" dirty="0"/>
              <a:t>Blogging or using social media</a:t>
            </a:r>
          </a:p>
          <a:p>
            <a:pPr lvl="1"/>
            <a:r>
              <a:rPr lang="en-US" sz="2800" dirty="0"/>
              <a:t>Making oral presentations as part of your class work</a:t>
            </a:r>
          </a:p>
          <a:p>
            <a:pPr lvl="1"/>
            <a:r>
              <a:rPr lang="en-US" sz="2800" dirty="0"/>
              <a:t>Working in customer service (face-to-face or on the phone)</a:t>
            </a:r>
          </a:p>
          <a:p>
            <a:pPr lvl="1"/>
            <a:r>
              <a:rPr lang="en-US" sz="2800" dirty="0"/>
              <a:t>Volunteering to host a community radio program</a:t>
            </a:r>
          </a:p>
          <a:p>
            <a:pPr marL="0" indent="0">
              <a:buNone/>
            </a:pPr>
            <a:endParaRPr lang="en-US" dirty="0"/>
          </a:p>
        </p:txBody>
      </p:sp>
    </p:spTree>
    <p:extLst>
      <p:ext uri="{BB962C8B-B14F-4D97-AF65-F5344CB8AC3E}">
        <p14:creationId xmlns:p14="http://schemas.microsoft.com/office/powerpoint/2010/main" val="1918680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normAutofit/>
          </a:bodyPr>
          <a:lstStyle/>
          <a:p>
            <a:r>
              <a:rPr lang="en-US" dirty="0" smtClean="0"/>
              <a:t>Teamwork means being good at working with people - both the people you work with and other people that come into contact with your organization.</a:t>
            </a:r>
          </a:p>
          <a:p>
            <a:r>
              <a:rPr lang="en-US" dirty="0" smtClean="0"/>
              <a:t>Examples of ways that you can develop or improve your teamwork skills include:</a:t>
            </a:r>
          </a:p>
          <a:p>
            <a:pPr lvl="1"/>
            <a:r>
              <a:rPr lang="en-US" sz="2800" dirty="0" smtClean="0"/>
              <a:t>Doing group assignments as part of your studies</a:t>
            </a:r>
          </a:p>
          <a:p>
            <a:pPr lvl="1"/>
            <a:r>
              <a:rPr lang="en-US" sz="2800" dirty="0" smtClean="0"/>
              <a:t>Volunteering for a community organization</a:t>
            </a:r>
          </a:p>
          <a:p>
            <a:pPr lvl="1"/>
            <a:r>
              <a:rPr lang="en-US" sz="2800" dirty="0" smtClean="0"/>
              <a:t>Thinking about how you can work better with other people at your workplace</a:t>
            </a:r>
          </a:p>
          <a:p>
            <a:pPr lvl="1"/>
            <a:r>
              <a:rPr lang="en-US" sz="2800" dirty="0" smtClean="0"/>
              <a:t>Joining a local sporting team</a:t>
            </a:r>
            <a:endParaRPr lang="en-US" sz="2800" dirty="0"/>
          </a:p>
        </p:txBody>
      </p:sp>
    </p:spTree>
    <p:extLst>
      <p:ext uri="{BB962C8B-B14F-4D97-AF65-F5344CB8AC3E}">
        <p14:creationId xmlns:p14="http://schemas.microsoft.com/office/powerpoint/2010/main" val="3845579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a:t>
            </a:r>
            <a:endParaRPr lang="en-US" dirty="0"/>
          </a:p>
        </p:txBody>
      </p:sp>
      <p:sp>
        <p:nvSpPr>
          <p:cNvPr id="3" name="Content Placeholder 2"/>
          <p:cNvSpPr>
            <a:spLocks noGrp="1"/>
          </p:cNvSpPr>
          <p:nvPr>
            <p:ph idx="1"/>
          </p:nvPr>
        </p:nvSpPr>
        <p:spPr/>
        <p:txBody>
          <a:bodyPr>
            <a:normAutofit/>
          </a:bodyPr>
          <a:lstStyle/>
          <a:p>
            <a:r>
              <a:rPr lang="en-US" dirty="0" smtClean="0"/>
              <a:t>Problem solving is about being able to find solutions when faced with difficulties or setbacks. Even if you can’t think of a solution straight away, you need to have a logical process for figuring things out.</a:t>
            </a:r>
          </a:p>
          <a:p>
            <a:r>
              <a:rPr lang="en-US" dirty="0" smtClean="0"/>
              <a:t>Examples of ways you can develop or improve your problem solving skills include:</a:t>
            </a:r>
          </a:p>
          <a:p>
            <a:pPr lvl="1"/>
            <a:r>
              <a:rPr lang="en-US" sz="2800" dirty="0" smtClean="0"/>
              <a:t>Doing research assignments as part of your studies</a:t>
            </a:r>
          </a:p>
          <a:p>
            <a:pPr lvl="1"/>
            <a:r>
              <a:rPr lang="en-US" sz="2800" dirty="0" smtClean="0"/>
              <a:t>Dealing with complaints at your workplace</a:t>
            </a:r>
          </a:p>
          <a:p>
            <a:pPr lvl="1"/>
            <a:r>
              <a:rPr lang="en-US" sz="2800" dirty="0" smtClean="0"/>
              <a:t>Doing a study skills course that looks at problem solving</a:t>
            </a:r>
          </a:p>
          <a:p>
            <a:pPr lvl="1"/>
            <a:r>
              <a:rPr lang="en-US" sz="2800" dirty="0" smtClean="0"/>
              <a:t>Talking to other people about how they solved the problems they faced</a:t>
            </a:r>
            <a:endParaRPr lang="en-US" sz="2800" dirty="0"/>
          </a:p>
        </p:txBody>
      </p:sp>
    </p:spTree>
    <p:extLst>
      <p:ext uri="{BB962C8B-B14F-4D97-AF65-F5344CB8AC3E}">
        <p14:creationId xmlns:p14="http://schemas.microsoft.com/office/powerpoint/2010/main" val="252629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 &amp; Enterprise</a:t>
            </a:r>
            <a:endParaRPr lang="en-US" dirty="0"/>
          </a:p>
        </p:txBody>
      </p:sp>
      <p:sp>
        <p:nvSpPr>
          <p:cNvPr id="3" name="Content Placeholder 2"/>
          <p:cNvSpPr>
            <a:spLocks noGrp="1"/>
          </p:cNvSpPr>
          <p:nvPr>
            <p:ph idx="1"/>
          </p:nvPr>
        </p:nvSpPr>
        <p:spPr/>
        <p:txBody>
          <a:bodyPr>
            <a:normAutofit/>
          </a:bodyPr>
          <a:lstStyle/>
          <a:p>
            <a:r>
              <a:rPr lang="en-US" dirty="0" smtClean="0"/>
              <a:t>Initiative and Enterprise are about being able to think creatively and to make improvements to the way things are. They're also about looking at the bigger picture and how the way you work fits into that.</a:t>
            </a:r>
          </a:p>
          <a:p>
            <a:r>
              <a:rPr lang="en-US" dirty="0" smtClean="0"/>
              <a:t>Examples of ways you can develop or improve your initiative and enterprise skills include:</a:t>
            </a:r>
          </a:p>
          <a:p>
            <a:pPr lvl="1"/>
            <a:r>
              <a:rPr lang="en-US" sz="2800" dirty="0" smtClean="0"/>
              <a:t>Approaching organizations and businesses about work placements or internships</a:t>
            </a:r>
          </a:p>
          <a:p>
            <a:pPr lvl="1"/>
            <a:r>
              <a:rPr lang="en-US" sz="2800" dirty="0" smtClean="0"/>
              <a:t>Setting up your own community organization or business</a:t>
            </a:r>
          </a:p>
          <a:p>
            <a:pPr lvl="1"/>
            <a:r>
              <a:rPr lang="en-US" sz="2800" dirty="0" smtClean="0"/>
              <a:t>Making or proposing changes to the way a group you belong to does things</a:t>
            </a:r>
            <a:endParaRPr lang="en-US" sz="2800" dirty="0"/>
          </a:p>
        </p:txBody>
      </p:sp>
    </p:spTree>
    <p:extLst>
      <p:ext uri="{BB962C8B-B14F-4D97-AF65-F5344CB8AC3E}">
        <p14:creationId xmlns:p14="http://schemas.microsoft.com/office/powerpoint/2010/main" val="340513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Organization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Planning and organizing are about things like working out what is required to get a job done, and then working out when and how you'll do it. They're also about things like developing project timelines and meeting deadlines.</a:t>
            </a:r>
          </a:p>
          <a:p>
            <a:r>
              <a:rPr lang="en-US" dirty="0" smtClean="0"/>
              <a:t>Examples of ways you can develop or improve your planning and organizing skills include:</a:t>
            </a:r>
          </a:p>
          <a:p>
            <a:pPr lvl="1"/>
            <a:r>
              <a:rPr lang="en-US" sz="2800" dirty="0" smtClean="0"/>
              <a:t>Developing a study timetable and sticking to it</a:t>
            </a:r>
          </a:p>
          <a:p>
            <a:pPr lvl="1"/>
            <a:r>
              <a:rPr lang="en-US" sz="2800" dirty="0" smtClean="0"/>
              <a:t>Organizing some independent travel</a:t>
            </a:r>
          </a:p>
          <a:p>
            <a:pPr lvl="1"/>
            <a:r>
              <a:rPr lang="en-US" sz="2800" dirty="0" smtClean="0"/>
              <a:t>Managing your time around work, study and family commitments</a:t>
            </a:r>
          </a:p>
          <a:p>
            <a:pPr lvl="1"/>
            <a:r>
              <a:rPr lang="en-US" sz="2800" dirty="0" smtClean="0"/>
              <a:t>Helping to organize a community event</a:t>
            </a:r>
          </a:p>
          <a:p>
            <a:pPr lvl="1"/>
            <a:r>
              <a:rPr lang="en-US" sz="2800" dirty="0" smtClean="0"/>
              <a:t>Doing chores regularly around your home</a:t>
            </a:r>
            <a:endParaRPr lang="en-US" sz="2800" dirty="0"/>
          </a:p>
        </p:txBody>
      </p:sp>
    </p:spTree>
    <p:extLst>
      <p:ext uri="{BB962C8B-B14F-4D97-AF65-F5344CB8AC3E}">
        <p14:creationId xmlns:p14="http://schemas.microsoft.com/office/powerpoint/2010/main" val="4226218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1625</Words>
  <Application>Microsoft Office PowerPoint</Application>
  <PresentationFormat>Widescreen</PresentationFormat>
  <Paragraphs>120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Baskerville Old Face</vt:lpstr>
      <vt:lpstr>Calibri</vt:lpstr>
      <vt:lpstr>Office Theme</vt:lpstr>
      <vt:lpstr>Career Management 101</vt:lpstr>
      <vt:lpstr>What Are Employability Skills?</vt:lpstr>
      <vt:lpstr>What Employability Skills are Employees Looking For?</vt:lpstr>
      <vt:lpstr>What Employability Skills are Employees Looking For? (Continued)</vt:lpstr>
      <vt:lpstr>Communication</vt:lpstr>
      <vt:lpstr>Teamwork</vt:lpstr>
      <vt:lpstr>Problem Solving</vt:lpstr>
      <vt:lpstr>Initiative &amp; Enterprise</vt:lpstr>
      <vt:lpstr>Planning and Organization</vt:lpstr>
      <vt:lpstr>Self-Management</vt:lpstr>
      <vt:lpstr>Learning</vt:lpstr>
      <vt:lpstr>Technology</vt:lpstr>
      <vt:lpstr>How to Improve Your Employability Skills</vt:lpstr>
      <vt:lpstr>Advance Your Education</vt:lpstr>
      <vt:lpstr>Get Organized</vt:lpstr>
      <vt:lpstr>Learn Teamwork Skills</vt:lpstr>
      <vt:lpstr>Improve Your Communication</vt:lpstr>
      <vt:lpstr>Become Self-Motivated</vt:lpstr>
      <vt:lpstr>Professionalism</vt:lpstr>
      <vt:lpstr>References</vt:lpstr>
      <vt:lpstr>Activities</vt:lpstr>
    </vt:vector>
  </TitlesOfParts>
  <Company>Public Schools of Robeson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Management 101</dc:title>
  <dc:creator>Nina Michelle Southern</dc:creator>
  <cp:lastModifiedBy>Nina Michelle Southern</cp:lastModifiedBy>
  <cp:revision>15</cp:revision>
  <dcterms:created xsi:type="dcterms:W3CDTF">2017-03-29T14:39:02Z</dcterms:created>
  <dcterms:modified xsi:type="dcterms:W3CDTF">2017-03-29T18:17:27Z</dcterms:modified>
</cp:coreProperties>
</file>